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66" r:id="rId2"/>
    <p:sldId id="336" r:id="rId3"/>
    <p:sldId id="337" r:id="rId4"/>
    <p:sldId id="298" r:id="rId5"/>
    <p:sldId id="335" r:id="rId6"/>
    <p:sldId id="315" r:id="rId7"/>
    <p:sldId id="317" r:id="rId8"/>
    <p:sldId id="341" r:id="rId9"/>
    <p:sldId id="319" r:id="rId10"/>
    <p:sldId id="288" r:id="rId11"/>
    <p:sldId id="299" r:id="rId12"/>
    <p:sldId id="338" r:id="rId13"/>
    <p:sldId id="272" r:id="rId14"/>
    <p:sldId id="291" r:id="rId15"/>
    <p:sldId id="276" r:id="rId16"/>
    <p:sldId id="340" r:id="rId17"/>
    <p:sldId id="320" r:id="rId18"/>
    <p:sldId id="321" r:id="rId19"/>
    <p:sldId id="339" r:id="rId20"/>
    <p:sldId id="306" r:id="rId21"/>
    <p:sldId id="301" r:id="rId22"/>
    <p:sldId id="300" r:id="rId23"/>
    <p:sldId id="334" r:id="rId24"/>
    <p:sldId id="343" r:id="rId25"/>
    <p:sldId id="346" r:id="rId26"/>
    <p:sldId id="304" r:id="rId27"/>
    <p:sldId id="305" r:id="rId28"/>
    <p:sldId id="344"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58" autoAdjust="0"/>
    <p:restoredTop sz="94660"/>
  </p:normalViewPr>
  <p:slideViewPr>
    <p:cSldViewPr snapToGrid="0">
      <p:cViewPr varScale="1">
        <p:scale>
          <a:sx n="114" d="100"/>
          <a:sy n="114" d="100"/>
        </p:scale>
        <p:origin x="186"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DD1C6BD-C408-4007-B677-2137DF0E6B25}"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2A720920-3F13-43E4-B39F-6975BEDB9C47}">
      <dgm:prSet phldrT="[Text]" custT="1"/>
      <dgm:spPr/>
      <dgm:t>
        <a:bodyPr/>
        <a:lstStyle/>
        <a:p>
          <a:r>
            <a:rPr lang="en-US" sz="2800" dirty="0"/>
            <a:t>88% of providers increased knowledge about the disability in question.</a:t>
          </a:r>
        </a:p>
      </dgm:t>
    </dgm:pt>
    <dgm:pt modelId="{2CFA51F2-04D0-43B8-80C4-95658A219C0B}" type="parTrans" cxnId="{CEACE7BF-6AEB-4F45-8B07-3EA4E6749BDE}">
      <dgm:prSet/>
      <dgm:spPr/>
      <dgm:t>
        <a:bodyPr/>
        <a:lstStyle/>
        <a:p>
          <a:endParaRPr lang="en-US"/>
        </a:p>
      </dgm:t>
    </dgm:pt>
    <dgm:pt modelId="{FF56EC59-95A9-4066-A8FC-C3E9F569AA65}" type="sibTrans" cxnId="{CEACE7BF-6AEB-4F45-8B07-3EA4E6749BDE}">
      <dgm:prSet/>
      <dgm:spPr/>
      <dgm:t>
        <a:bodyPr/>
        <a:lstStyle/>
        <a:p>
          <a:endParaRPr lang="en-US"/>
        </a:p>
      </dgm:t>
    </dgm:pt>
    <dgm:pt modelId="{53454D9A-175F-40A4-83A4-F8E7A3C27F8E}">
      <dgm:prSet phldrT="[Text]" custT="1"/>
      <dgm:spPr/>
      <dgm:t>
        <a:bodyPr/>
        <a:lstStyle/>
        <a:p>
          <a:r>
            <a:rPr lang="en-US" sz="2800" dirty="0"/>
            <a:t>97% of consults identified helpful strategies</a:t>
          </a:r>
        </a:p>
      </dgm:t>
    </dgm:pt>
    <dgm:pt modelId="{E7ECB285-6E72-4A35-81B1-6C9261927E56}" type="parTrans" cxnId="{76BDB0E6-548E-443D-A012-E7E0054088BB}">
      <dgm:prSet/>
      <dgm:spPr/>
      <dgm:t>
        <a:bodyPr/>
        <a:lstStyle/>
        <a:p>
          <a:endParaRPr lang="en-US"/>
        </a:p>
      </dgm:t>
    </dgm:pt>
    <dgm:pt modelId="{77A6AF79-F2D2-4F93-BEBD-434DA925996F}" type="sibTrans" cxnId="{76BDB0E6-548E-443D-A012-E7E0054088BB}">
      <dgm:prSet/>
      <dgm:spPr/>
      <dgm:t>
        <a:bodyPr/>
        <a:lstStyle/>
        <a:p>
          <a:endParaRPr lang="en-US"/>
        </a:p>
      </dgm:t>
    </dgm:pt>
    <dgm:pt modelId="{4AF2540C-AF69-4F35-87EB-FA53CF3712B7}">
      <dgm:prSet phldrT="[Text]" custT="1"/>
      <dgm:spPr/>
      <dgm:t>
        <a:bodyPr/>
        <a:lstStyle/>
        <a:p>
          <a:r>
            <a:rPr lang="en-US" sz="2800" dirty="0"/>
            <a:t>84% of consults resulted in increased natural supports for the parent</a:t>
          </a:r>
        </a:p>
      </dgm:t>
    </dgm:pt>
    <dgm:pt modelId="{F732C4D4-696D-4DF7-99C4-17319238E814}" type="parTrans" cxnId="{D5327539-6167-4E0B-963E-FB8308236AF7}">
      <dgm:prSet/>
      <dgm:spPr/>
      <dgm:t>
        <a:bodyPr/>
        <a:lstStyle/>
        <a:p>
          <a:endParaRPr lang="en-US"/>
        </a:p>
      </dgm:t>
    </dgm:pt>
    <dgm:pt modelId="{7E45C9DD-7DFD-4421-B419-AF5FFDE1505D}" type="sibTrans" cxnId="{D5327539-6167-4E0B-963E-FB8308236AF7}">
      <dgm:prSet/>
      <dgm:spPr/>
      <dgm:t>
        <a:bodyPr/>
        <a:lstStyle/>
        <a:p>
          <a:endParaRPr lang="en-US"/>
        </a:p>
      </dgm:t>
    </dgm:pt>
    <dgm:pt modelId="{444CF696-FDA8-4B89-9555-29570E15A307}" type="pres">
      <dgm:prSet presAssocID="{4DD1C6BD-C408-4007-B677-2137DF0E6B25}" presName="linear" presStyleCnt="0">
        <dgm:presLayoutVars>
          <dgm:dir/>
          <dgm:animLvl val="lvl"/>
          <dgm:resizeHandles val="exact"/>
        </dgm:presLayoutVars>
      </dgm:prSet>
      <dgm:spPr/>
    </dgm:pt>
    <dgm:pt modelId="{E8A1B47E-DA1C-445E-A5F7-56D2F3D5D2CA}" type="pres">
      <dgm:prSet presAssocID="{2A720920-3F13-43E4-B39F-6975BEDB9C47}" presName="parentLin" presStyleCnt="0"/>
      <dgm:spPr/>
    </dgm:pt>
    <dgm:pt modelId="{74057F70-1AF8-4A1D-A484-62BD4C6765F4}" type="pres">
      <dgm:prSet presAssocID="{2A720920-3F13-43E4-B39F-6975BEDB9C47}" presName="parentLeftMargin" presStyleLbl="node1" presStyleIdx="0" presStyleCnt="3"/>
      <dgm:spPr/>
    </dgm:pt>
    <dgm:pt modelId="{96D7B6D6-75CB-4ECD-8393-45ACC195481B}" type="pres">
      <dgm:prSet presAssocID="{2A720920-3F13-43E4-B39F-6975BEDB9C47}" presName="parentText" presStyleLbl="node1" presStyleIdx="0" presStyleCnt="3" custScaleY="104932" custLinFactNeighborX="0" custLinFactNeighborY="0">
        <dgm:presLayoutVars>
          <dgm:chMax val="0"/>
          <dgm:bulletEnabled val="1"/>
        </dgm:presLayoutVars>
      </dgm:prSet>
      <dgm:spPr/>
    </dgm:pt>
    <dgm:pt modelId="{801795DC-418C-4471-8F33-18407FF0F7DF}" type="pres">
      <dgm:prSet presAssocID="{2A720920-3F13-43E4-B39F-6975BEDB9C47}" presName="negativeSpace" presStyleCnt="0"/>
      <dgm:spPr/>
    </dgm:pt>
    <dgm:pt modelId="{03E11202-D39A-43FE-A21E-B76AD27BB868}" type="pres">
      <dgm:prSet presAssocID="{2A720920-3F13-43E4-B39F-6975BEDB9C47}" presName="childText" presStyleLbl="conFgAcc1" presStyleIdx="0" presStyleCnt="3">
        <dgm:presLayoutVars>
          <dgm:bulletEnabled val="1"/>
        </dgm:presLayoutVars>
      </dgm:prSet>
      <dgm:spPr/>
    </dgm:pt>
    <dgm:pt modelId="{554ED943-6F1F-4D6B-9B2B-80A6D2D072D6}" type="pres">
      <dgm:prSet presAssocID="{FF56EC59-95A9-4066-A8FC-C3E9F569AA65}" presName="spaceBetweenRectangles" presStyleCnt="0"/>
      <dgm:spPr/>
    </dgm:pt>
    <dgm:pt modelId="{51BCF19C-6AA2-4E5A-9E12-F46911B2D83A}" type="pres">
      <dgm:prSet presAssocID="{53454D9A-175F-40A4-83A4-F8E7A3C27F8E}" presName="parentLin" presStyleCnt="0"/>
      <dgm:spPr/>
    </dgm:pt>
    <dgm:pt modelId="{5B6D95D6-EE29-4B14-B1C8-6AC60E9B42BD}" type="pres">
      <dgm:prSet presAssocID="{53454D9A-175F-40A4-83A4-F8E7A3C27F8E}" presName="parentLeftMargin" presStyleLbl="node1" presStyleIdx="0" presStyleCnt="3"/>
      <dgm:spPr/>
    </dgm:pt>
    <dgm:pt modelId="{E7F1A941-8488-4DC6-9FA6-E6C52E0DEB2F}" type="pres">
      <dgm:prSet presAssocID="{53454D9A-175F-40A4-83A4-F8E7A3C27F8E}" presName="parentText" presStyleLbl="node1" presStyleIdx="1" presStyleCnt="3" custScaleY="138504" custLinFactNeighborX="6500" custLinFactNeighborY="7410">
        <dgm:presLayoutVars>
          <dgm:chMax val="0"/>
          <dgm:bulletEnabled val="1"/>
        </dgm:presLayoutVars>
      </dgm:prSet>
      <dgm:spPr/>
    </dgm:pt>
    <dgm:pt modelId="{70A1ADA0-1FD8-4FF7-938E-C6442C8ACD22}" type="pres">
      <dgm:prSet presAssocID="{53454D9A-175F-40A4-83A4-F8E7A3C27F8E}" presName="negativeSpace" presStyleCnt="0"/>
      <dgm:spPr/>
    </dgm:pt>
    <dgm:pt modelId="{DAF364FF-3E8D-4D28-A690-44AAE4DB5F15}" type="pres">
      <dgm:prSet presAssocID="{53454D9A-175F-40A4-83A4-F8E7A3C27F8E}" presName="childText" presStyleLbl="conFgAcc1" presStyleIdx="1" presStyleCnt="3">
        <dgm:presLayoutVars>
          <dgm:bulletEnabled val="1"/>
        </dgm:presLayoutVars>
      </dgm:prSet>
      <dgm:spPr/>
    </dgm:pt>
    <dgm:pt modelId="{B5C9FE36-C693-4C14-8F98-ECA7F033BA42}" type="pres">
      <dgm:prSet presAssocID="{77A6AF79-F2D2-4F93-BEBD-434DA925996F}" presName="spaceBetweenRectangles" presStyleCnt="0"/>
      <dgm:spPr/>
    </dgm:pt>
    <dgm:pt modelId="{0378D4F4-8A3D-4FFF-8E8E-C4F6D28A2FCA}" type="pres">
      <dgm:prSet presAssocID="{4AF2540C-AF69-4F35-87EB-FA53CF3712B7}" presName="parentLin" presStyleCnt="0"/>
      <dgm:spPr/>
    </dgm:pt>
    <dgm:pt modelId="{FE25206E-1B0F-4D18-8521-C774E4366FF5}" type="pres">
      <dgm:prSet presAssocID="{4AF2540C-AF69-4F35-87EB-FA53CF3712B7}" presName="parentLeftMargin" presStyleLbl="node1" presStyleIdx="1" presStyleCnt="3"/>
      <dgm:spPr/>
    </dgm:pt>
    <dgm:pt modelId="{BADF2D43-BF17-44F7-9198-9C52E51A9994}" type="pres">
      <dgm:prSet presAssocID="{4AF2540C-AF69-4F35-87EB-FA53CF3712B7}" presName="parentText" presStyleLbl="node1" presStyleIdx="2" presStyleCnt="3">
        <dgm:presLayoutVars>
          <dgm:chMax val="0"/>
          <dgm:bulletEnabled val="1"/>
        </dgm:presLayoutVars>
      </dgm:prSet>
      <dgm:spPr/>
    </dgm:pt>
    <dgm:pt modelId="{20A19FE0-A763-4916-9684-37630629988F}" type="pres">
      <dgm:prSet presAssocID="{4AF2540C-AF69-4F35-87EB-FA53CF3712B7}" presName="negativeSpace" presStyleCnt="0"/>
      <dgm:spPr/>
    </dgm:pt>
    <dgm:pt modelId="{509FEC12-B608-4ED6-86BC-9B3148424783}" type="pres">
      <dgm:prSet presAssocID="{4AF2540C-AF69-4F35-87EB-FA53CF3712B7}" presName="childText" presStyleLbl="conFgAcc1" presStyleIdx="2" presStyleCnt="3">
        <dgm:presLayoutVars>
          <dgm:bulletEnabled val="1"/>
        </dgm:presLayoutVars>
      </dgm:prSet>
      <dgm:spPr/>
    </dgm:pt>
  </dgm:ptLst>
  <dgm:cxnLst>
    <dgm:cxn modelId="{83A41412-B192-4AC3-A65D-1919D5F2BF92}" type="presOf" srcId="{53454D9A-175F-40A4-83A4-F8E7A3C27F8E}" destId="{E7F1A941-8488-4DC6-9FA6-E6C52E0DEB2F}" srcOrd="1" destOrd="0" presId="urn:microsoft.com/office/officeart/2005/8/layout/list1"/>
    <dgm:cxn modelId="{9F671C19-FB58-4585-95C9-10BFB969E4D9}" type="presOf" srcId="{2A720920-3F13-43E4-B39F-6975BEDB9C47}" destId="{96D7B6D6-75CB-4ECD-8393-45ACC195481B}" srcOrd="1" destOrd="0" presId="urn:microsoft.com/office/officeart/2005/8/layout/list1"/>
    <dgm:cxn modelId="{D5327539-6167-4E0B-963E-FB8308236AF7}" srcId="{4DD1C6BD-C408-4007-B677-2137DF0E6B25}" destId="{4AF2540C-AF69-4F35-87EB-FA53CF3712B7}" srcOrd="2" destOrd="0" parTransId="{F732C4D4-696D-4DF7-99C4-17319238E814}" sibTransId="{7E45C9DD-7DFD-4421-B419-AF5FFDE1505D}"/>
    <dgm:cxn modelId="{75E8343D-3BE4-4A23-92C2-E3F1091DBD59}" type="presOf" srcId="{4DD1C6BD-C408-4007-B677-2137DF0E6B25}" destId="{444CF696-FDA8-4B89-9555-29570E15A307}" srcOrd="0" destOrd="0" presId="urn:microsoft.com/office/officeart/2005/8/layout/list1"/>
    <dgm:cxn modelId="{6651A83D-A0AB-41F1-BBBF-6ED20E35C026}" type="presOf" srcId="{4AF2540C-AF69-4F35-87EB-FA53CF3712B7}" destId="{BADF2D43-BF17-44F7-9198-9C52E51A9994}" srcOrd="1" destOrd="0" presId="urn:microsoft.com/office/officeart/2005/8/layout/list1"/>
    <dgm:cxn modelId="{CEA9905A-012D-44D0-ACFE-8DEE26DD8E65}" type="presOf" srcId="{4AF2540C-AF69-4F35-87EB-FA53CF3712B7}" destId="{FE25206E-1B0F-4D18-8521-C774E4366FF5}" srcOrd="0" destOrd="0" presId="urn:microsoft.com/office/officeart/2005/8/layout/list1"/>
    <dgm:cxn modelId="{3CFE7185-E5C3-446F-85E5-70ACD338C790}" type="presOf" srcId="{2A720920-3F13-43E4-B39F-6975BEDB9C47}" destId="{74057F70-1AF8-4A1D-A484-62BD4C6765F4}" srcOrd="0" destOrd="0" presId="urn:microsoft.com/office/officeart/2005/8/layout/list1"/>
    <dgm:cxn modelId="{CEACE7BF-6AEB-4F45-8B07-3EA4E6749BDE}" srcId="{4DD1C6BD-C408-4007-B677-2137DF0E6B25}" destId="{2A720920-3F13-43E4-B39F-6975BEDB9C47}" srcOrd="0" destOrd="0" parTransId="{2CFA51F2-04D0-43B8-80C4-95658A219C0B}" sibTransId="{FF56EC59-95A9-4066-A8FC-C3E9F569AA65}"/>
    <dgm:cxn modelId="{3C1AC1DD-AA09-4202-B033-7C8C355722C1}" type="presOf" srcId="{53454D9A-175F-40A4-83A4-F8E7A3C27F8E}" destId="{5B6D95D6-EE29-4B14-B1C8-6AC60E9B42BD}" srcOrd="0" destOrd="0" presId="urn:microsoft.com/office/officeart/2005/8/layout/list1"/>
    <dgm:cxn modelId="{76BDB0E6-548E-443D-A012-E7E0054088BB}" srcId="{4DD1C6BD-C408-4007-B677-2137DF0E6B25}" destId="{53454D9A-175F-40A4-83A4-F8E7A3C27F8E}" srcOrd="1" destOrd="0" parTransId="{E7ECB285-6E72-4A35-81B1-6C9261927E56}" sibTransId="{77A6AF79-F2D2-4F93-BEBD-434DA925996F}"/>
    <dgm:cxn modelId="{8AD77355-196C-413E-AE10-9809F5B44B06}" type="presParOf" srcId="{444CF696-FDA8-4B89-9555-29570E15A307}" destId="{E8A1B47E-DA1C-445E-A5F7-56D2F3D5D2CA}" srcOrd="0" destOrd="0" presId="urn:microsoft.com/office/officeart/2005/8/layout/list1"/>
    <dgm:cxn modelId="{D32F388F-BEED-4E09-9426-8C472238DE7A}" type="presParOf" srcId="{E8A1B47E-DA1C-445E-A5F7-56D2F3D5D2CA}" destId="{74057F70-1AF8-4A1D-A484-62BD4C6765F4}" srcOrd="0" destOrd="0" presId="urn:microsoft.com/office/officeart/2005/8/layout/list1"/>
    <dgm:cxn modelId="{9CF1E23B-4766-4184-91CA-A1FC685D47B6}" type="presParOf" srcId="{E8A1B47E-DA1C-445E-A5F7-56D2F3D5D2CA}" destId="{96D7B6D6-75CB-4ECD-8393-45ACC195481B}" srcOrd="1" destOrd="0" presId="urn:microsoft.com/office/officeart/2005/8/layout/list1"/>
    <dgm:cxn modelId="{898B237B-FC67-47D4-9659-32B57705ADD3}" type="presParOf" srcId="{444CF696-FDA8-4B89-9555-29570E15A307}" destId="{801795DC-418C-4471-8F33-18407FF0F7DF}" srcOrd="1" destOrd="0" presId="urn:microsoft.com/office/officeart/2005/8/layout/list1"/>
    <dgm:cxn modelId="{92844C57-564D-4761-9363-63CBD43C1BB0}" type="presParOf" srcId="{444CF696-FDA8-4B89-9555-29570E15A307}" destId="{03E11202-D39A-43FE-A21E-B76AD27BB868}" srcOrd="2" destOrd="0" presId="urn:microsoft.com/office/officeart/2005/8/layout/list1"/>
    <dgm:cxn modelId="{E30EADEE-07F6-40B4-871A-543A5E1B78B4}" type="presParOf" srcId="{444CF696-FDA8-4B89-9555-29570E15A307}" destId="{554ED943-6F1F-4D6B-9B2B-80A6D2D072D6}" srcOrd="3" destOrd="0" presId="urn:microsoft.com/office/officeart/2005/8/layout/list1"/>
    <dgm:cxn modelId="{15DE30C0-631B-4DB8-872A-2509CB79AB0F}" type="presParOf" srcId="{444CF696-FDA8-4B89-9555-29570E15A307}" destId="{51BCF19C-6AA2-4E5A-9E12-F46911B2D83A}" srcOrd="4" destOrd="0" presId="urn:microsoft.com/office/officeart/2005/8/layout/list1"/>
    <dgm:cxn modelId="{410A67D0-7650-42F4-953C-A8C965F41027}" type="presParOf" srcId="{51BCF19C-6AA2-4E5A-9E12-F46911B2D83A}" destId="{5B6D95D6-EE29-4B14-B1C8-6AC60E9B42BD}" srcOrd="0" destOrd="0" presId="urn:microsoft.com/office/officeart/2005/8/layout/list1"/>
    <dgm:cxn modelId="{BF1BFB81-A401-496B-87F5-43D1A211FB68}" type="presParOf" srcId="{51BCF19C-6AA2-4E5A-9E12-F46911B2D83A}" destId="{E7F1A941-8488-4DC6-9FA6-E6C52E0DEB2F}" srcOrd="1" destOrd="0" presId="urn:microsoft.com/office/officeart/2005/8/layout/list1"/>
    <dgm:cxn modelId="{B78CD0D2-1F59-4A18-9953-1FAD5A2D3972}" type="presParOf" srcId="{444CF696-FDA8-4B89-9555-29570E15A307}" destId="{70A1ADA0-1FD8-4FF7-938E-C6442C8ACD22}" srcOrd="5" destOrd="0" presId="urn:microsoft.com/office/officeart/2005/8/layout/list1"/>
    <dgm:cxn modelId="{FB5488AB-2422-4416-8511-0DBB072CB928}" type="presParOf" srcId="{444CF696-FDA8-4B89-9555-29570E15A307}" destId="{DAF364FF-3E8D-4D28-A690-44AAE4DB5F15}" srcOrd="6" destOrd="0" presId="urn:microsoft.com/office/officeart/2005/8/layout/list1"/>
    <dgm:cxn modelId="{71A929BE-BBAC-46D4-A491-F0424491CAC5}" type="presParOf" srcId="{444CF696-FDA8-4B89-9555-29570E15A307}" destId="{B5C9FE36-C693-4C14-8F98-ECA7F033BA42}" srcOrd="7" destOrd="0" presId="urn:microsoft.com/office/officeart/2005/8/layout/list1"/>
    <dgm:cxn modelId="{E0BEBD43-8C4E-47D3-91EF-C4A72D1D0BD1}" type="presParOf" srcId="{444CF696-FDA8-4B89-9555-29570E15A307}" destId="{0378D4F4-8A3D-4FFF-8E8E-C4F6D28A2FCA}" srcOrd="8" destOrd="0" presId="urn:microsoft.com/office/officeart/2005/8/layout/list1"/>
    <dgm:cxn modelId="{A8F8BAB0-7ABC-4330-8795-3A7E4AAF8CB0}" type="presParOf" srcId="{0378D4F4-8A3D-4FFF-8E8E-C4F6D28A2FCA}" destId="{FE25206E-1B0F-4D18-8521-C774E4366FF5}" srcOrd="0" destOrd="0" presId="urn:microsoft.com/office/officeart/2005/8/layout/list1"/>
    <dgm:cxn modelId="{98C2C0D7-9660-472A-9BD9-BC701567966A}" type="presParOf" srcId="{0378D4F4-8A3D-4FFF-8E8E-C4F6D28A2FCA}" destId="{BADF2D43-BF17-44F7-9198-9C52E51A9994}" srcOrd="1" destOrd="0" presId="urn:microsoft.com/office/officeart/2005/8/layout/list1"/>
    <dgm:cxn modelId="{205451AA-FFCE-40BC-AB3B-853A49C5F22B}" type="presParOf" srcId="{444CF696-FDA8-4B89-9555-29570E15A307}" destId="{20A19FE0-A763-4916-9684-37630629988F}" srcOrd="9" destOrd="0" presId="urn:microsoft.com/office/officeart/2005/8/layout/list1"/>
    <dgm:cxn modelId="{FE114238-9739-487D-8043-040E98F892A3}" type="presParOf" srcId="{444CF696-FDA8-4B89-9555-29570E15A307}" destId="{509FEC12-B608-4ED6-86BC-9B3148424783}" srcOrd="10"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E11202-D39A-43FE-A21E-B76AD27BB868}">
      <dsp:nvSpPr>
        <dsp:cNvPr id="0" name=""/>
        <dsp:cNvSpPr/>
      </dsp:nvSpPr>
      <dsp:spPr>
        <a:xfrm>
          <a:off x="0" y="464313"/>
          <a:ext cx="9872663" cy="7056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6D7B6D6-75CB-4ECD-8393-45ACC195481B}">
      <dsp:nvSpPr>
        <dsp:cNvPr id="0" name=""/>
        <dsp:cNvSpPr/>
      </dsp:nvSpPr>
      <dsp:spPr>
        <a:xfrm>
          <a:off x="493633" y="10267"/>
          <a:ext cx="6910864" cy="86732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1214" tIns="0" rIns="261214" bIns="0" numCol="1" spcCol="1270" anchor="ctr" anchorCtr="0">
          <a:noAutofit/>
        </a:bodyPr>
        <a:lstStyle/>
        <a:p>
          <a:pPr marL="0" lvl="0" indent="0" algn="l" defTabSz="1244600">
            <a:lnSpc>
              <a:spcPct val="90000"/>
            </a:lnSpc>
            <a:spcBef>
              <a:spcPct val="0"/>
            </a:spcBef>
            <a:spcAft>
              <a:spcPct val="35000"/>
            </a:spcAft>
            <a:buNone/>
          </a:pPr>
          <a:r>
            <a:rPr lang="en-US" sz="2800" kern="1200" dirty="0"/>
            <a:t>88% of providers increased knowledge about the disability in question.</a:t>
          </a:r>
        </a:p>
      </dsp:txBody>
      <dsp:txXfrm>
        <a:off x="535972" y="52606"/>
        <a:ext cx="6826186" cy="782647"/>
      </dsp:txXfrm>
    </dsp:sp>
    <dsp:sp modelId="{DAF364FF-3E8D-4D28-A690-44AAE4DB5F15}">
      <dsp:nvSpPr>
        <dsp:cNvPr id="0" name=""/>
        <dsp:cNvSpPr/>
      </dsp:nvSpPr>
      <dsp:spPr>
        <a:xfrm>
          <a:off x="0" y="2052652"/>
          <a:ext cx="9872663" cy="7056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7F1A941-8488-4DC6-9FA6-E6C52E0DEB2F}">
      <dsp:nvSpPr>
        <dsp:cNvPr id="0" name=""/>
        <dsp:cNvSpPr/>
      </dsp:nvSpPr>
      <dsp:spPr>
        <a:xfrm>
          <a:off x="525719" y="1382361"/>
          <a:ext cx="6910864" cy="114481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1214" tIns="0" rIns="261214" bIns="0" numCol="1" spcCol="1270" anchor="ctr" anchorCtr="0">
          <a:noAutofit/>
        </a:bodyPr>
        <a:lstStyle/>
        <a:p>
          <a:pPr marL="0" lvl="0" indent="0" algn="l" defTabSz="1244600">
            <a:lnSpc>
              <a:spcPct val="90000"/>
            </a:lnSpc>
            <a:spcBef>
              <a:spcPct val="0"/>
            </a:spcBef>
            <a:spcAft>
              <a:spcPct val="35000"/>
            </a:spcAft>
            <a:buNone/>
          </a:pPr>
          <a:r>
            <a:rPr lang="en-US" sz="2800" kern="1200" dirty="0"/>
            <a:t>97% of consults identified helpful strategies</a:t>
          </a:r>
        </a:p>
      </dsp:txBody>
      <dsp:txXfrm>
        <a:off x="581604" y="1438246"/>
        <a:ext cx="6799094" cy="1033048"/>
      </dsp:txXfrm>
    </dsp:sp>
    <dsp:sp modelId="{509FEC12-B608-4ED6-86BC-9B3148424783}">
      <dsp:nvSpPr>
        <dsp:cNvPr id="0" name=""/>
        <dsp:cNvSpPr/>
      </dsp:nvSpPr>
      <dsp:spPr>
        <a:xfrm>
          <a:off x="0" y="3322732"/>
          <a:ext cx="9872663" cy="7056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ADF2D43-BF17-44F7-9198-9C52E51A9994}">
      <dsp:nvSpPr>
        <dsp:cNvPr id="0" name=""/>
        <dsp:cNvSpPr/>
      </dsp:nvSpPr>
      <dsp:spPr>
        <a:xfrm>
          <a:off x="493633" y="2909452"/>
          <a:ext cx="6910864" cy="8265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1214" tIns="0" rIns="261214" bIns="0" numCol="1" spcCol="1270" anchor="ctr" anchorCtr="0">
          <a:noAutofit/>
        </a:bodyPr>
        <a:lstStyle/>
        <a:p>
          <a:pPr marL="0" lvl="0" indent="0" algn="l" defTabSz="1244600">
            <a:lnSpc>
              <a:spcPct val="90000"/>
            </a:lnSpc>
            <a:spcBef>
              <a:spcPct val="0"/>
            </a:spcBef>
            <a:spcAft>
              <a:spcPct val="35000"/>
            </a:spcAft>
            <a:buNone/>
          </a:pPr>
          <a:r>
            <a:rPr lang="en-US" sz="2800" kern="1200" dirty="0"/>
            <a:t>84% of consults resulted in increased natural supports for the parent</a:t>
          </a:r>
        </a:p>
      </dsp:txBody>
      <dsp:txXfrm>
        <a:off x="533982" y="2949801"/>
        <a:ext cx="6830166" cy="745862"/>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49F462-2334-48FD-9CA9-99468CC4A5A4}" type="datetimeFigureOut">
              <a:rPr lang="en-US" smtClean="0"/>
              <a:t>7/18/2019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CB1C95-D108-4EEA-B33F-65BDA099F240}" type="slidenum">
              <a:rPr lang="en-US" smtClean="0"/>
              <a:t>‹#›</a:t>
            </a:fld>
            <a:endParaRPr lang="en-US"/>
          </a:p>
        </p:txBody>
      </p:sp>
    </p:spTree>
    <p:extLst>
      <p:ext uri="{BB962C8B-B14F-4D97-AF65-F5344CB8AC3E}">
        <p14:creationId xmlns:p14="http://schemas.microsoft.com/office/powerpoint/2010/main" val="8896988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EC83862-33DA-4305-86D3-F3B0BF2D987C}" type="slidenum">
              <a:rPr lang="en-US" smtClean="0"/>
              <a:t>1</a:t>
            </a:fld>
            <a:endParaRPr lang="en-US"/>
          </a:p>
        </p:txBody>
      </p:sp>
    </p:spTree>
    <p:extLst>
      <p:ext uri="{BB962C8B-B14F-4D97-AF65-F5344CB8AC3E}">
        <p14:creationId xmlns:p14="http://schemas.microsoft.com/office/powerpoint/2010/main" val="25682883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site has lots of different</a:t>
            </a:r>
            <a:r>
              <a:rPr lang="en-US" baseline="0" dirty="0"/>
              <a:t> types of simple communication boards that may be helpful.</a:t>
            </a:r>
            <a:endParaRPr lang="en-US" dirty="0"/>
          </a:p>
        </p:txBody>
      </p:sp>
      <p:sp>
        <p:nvSpPr>
          <p:cNvPr id="4" name="Slide Number Placeholder 3"/>
          <p:cNvSpPr>
            <a:spLocks noGrp="1"/>
          </p:cNvSpPr>
          <p:nvPr>
            <p:ph type="sldNum" sz="quarter" idx="10"/>
          </p:nvPr>
        </p:nvSpPr>
        <p:spPr/>
        <p:txBody>
          <a:bodyPr/>
          <a:lstStyle/>
          <a:p>
            <a:fld id="{6EC83862-33DA-4305-86D3-F3B0BF2D987C}" type="slidenum">
              <a:rPr lang="en-US" smtClean="0"/>
              <a:t>15</a:t>
            </a:fld>
            <a:endParaRPr lang="en-US"/>
          </a:p>
        </p:txBody>
      </p:sp>
    </p:spTree>
    <p:extLst>
      <p:ext uri="{BB962C8B-B14F-4D97-AF65-F5344CB8AC3E}">
        <p14:creationId xmlns:p14="http://schemas.microsoft.com/office/powerpoint/2010/main" val="4782930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EFFB8B-C89C-41D8-916B-DF572767282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576FE4D-ECAF-46EC-AE02-7D11E95A028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8684425-7809-45AB-BF02-147D89C17393}"/>
              </a:ext>
            </a:extLst>
          </p:cNvPr>
          <p:cNvSpPr>
            <a:spLocks noGrp="1"/>
          </p:cNvSpPr>
          <p:nvPr>
            <p:ph type="dt" sz="half" idx="10"/>
          </p:nvPr>
        </p:nvSpPr>
        <p:spPr/>
        <p:txBody>
          <a:bodyPr/>
          <a:lstStyle/>
          <a:p>
            <a:fld id="{EBD626F6-EAA0-4A05-9A88-895E88181E89}" type="datetimeFigureOut">
              <a:rPr lang="en-US" smtClean="0"/>
              <a:t>7/18/2019</a:t>
            </a:fld>
            <a:endParaRPr lang="en-US"/>
          </a:p>
        </p:txBody>
      </p:sp>
      <p:sp>
        <p:nvSpPr>
          <p:cNvPr id="5" name="Footer Placeholder 4">
            <a:extLst>
              <a:ext uri="{FF2B5EF4-FFF2-40B4-BE49-F238E27FC236}">
                <a16:creationId xmlns:a16="http://schemas.microsoft.com/office/drawing/2014/main" id="{0F026714-F432-43ED-AA2D-7712C23388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2981A9-F5A8-4D74-91F8-277777895CE3}"/>
              </a:ext>
            </a:extLst>
          </p:cNvPr>
          <p:cNvSpPr>
            <a:spLocks noGrp="1"/>
          </p:cNvSpPr>
          <p:nvPr>
            <p:ph type="sldNum" sz="quarter" idx="12"/>
          </p:nvPr>
        </p:nvSpPr>
        <p:spPr/>
        <p:txBody>
          <a:bodyPr/>
          <a:lstStyle/>
          <a:p>
            <a:fld id="{F8243028-1BBB-4606-9D86-B9D116D90E32}" type="slidenum">
              <a:rPr lang="en-US" smtClean="0"/>
              <a:t>‹#›</a:t>
            </a:fld>
            <a:endParaRPr lang="en-US"/>
          </a:p>
        </p:txBody>
      </p:sp>
    </p:spTree>
    <p:extLst>
      <p:ext uri="{BB962C8B-B14F-4D97-AF65-F5344CB8AC3E}">
        <p14:creationId xmlns:p14="http://schemas.microsoft.com/office/powerpoint/2010/main" val="35885611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82D95-BF71-4E40-B0BB-A33FB115257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D02D324-E624-4ED7-B8F6-36EFF9BFBA8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B3DD77-4953-4754-83E8-5E26C224D919}"/>
              </a:ext>
            </a:extLst>
          </p:cNvPr>
          <p:cNvSpPr>
            <a:spLocks noGrp="1"/>
          </p:cNvSpPr>
          <p:nvPr>
            <p:ph type="dt" sz="half" idx="10"/>
          </p:nvPr>
        </p:nvSpPr>
        <p:spPr/>
        <p:txBody>
          <a:bodyPr/>
          <a:lstStyle/>
          <a:p>
            <a:fld id="{EBD626F6-EAA0-4A05-9A88-895E88181E89}" type="datetimeFigureOut">
              <a:rPr lang="en-US" smtClean="0"/>
              <a:t>7/18/2019</a:t>
            </a:fld>
            <a:endParaRPr lang="en-US"/>
          </a:p>
        </p:txBody>
      </p:sp>
      <p:sp>
        <p:nvSpPr>
          <p:cNvPr id="5" name="Footer Placeholder 4">
            <a:extLst>
              <a:ext uri="{FF2B5EF4-FFF2-40B4-BE49-F238E27FC236}">
                <a16:creationId xmlns:a16="http://schemas.microsoft.com/office/drawing/2014/main" id="{0625EB37-A8E5-4452-9920-55959B069F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27BC22-139B-480B-97C0-6F857C86445C}"/>
              </a:ext>
            </a:extLst>
          </p:cNvPr>
          <p:cNvSpPr>
            <a:spLocks noGrp="1"/>
          </p:cNvSpPr>
          <p:nvPr>
            <p:ph type="sldNum" sz="quarter" idx="12"/>
          </p:nvPr>
        </p:nvSpPr>
        <p:spPr/>
        <p:txBody>
          <a:bodyPr/>
          <a:lstStyle/>
          <a:p>
            <a:fld id="{F8243028-1BBB-4606-9D86-B9D116D90E32}" type="slidenum">
              <a:rPr lang="en-US" smtClean="0"/>
              <a:t>‹#›</a:t>
            </a:fld>
            <a:endParaRPr lang="en-US"/>
          </a:p>
        </p:txBody>
      </p:sp>
    </p:spTree>
    <p:extLst>
      <p:ext uri="{BB962C8B-B14F-4D97-AF65-F5344CB8AC3E}">
        <p14:creationId xmlns:p14="http://schemas.microsoft.com/office/powerpoint/2010/main" val="1533573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439C93A-3BFB-43BC-8298-F3127CF29ED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4ABC960-8DA3-4802-A508-D333F335D26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E82146-69B0-4B5C-94AC-2D955A5F28EB}"/>
              </a:ext>
            </a:extLst>
          </p:cNvPr>
          <p:cNvSpPr>
            <a:spLocks noGrp="1"/>
          </p:cNvSpPr>
          <p:nvPr>
            <p:ph type="dt" sz="half" idx="10"/>
          </p:nvPr>
        </p:nvSpPr>
        <p:spPr/>
        <p:txBody>
          <a:bodyPr/>
          <a:lstStyle/>
          <a:p>
            <a:fld id="{EBD626F6-EAA0-4A05-9A88-895E88181E89}" type="datetimeFigureOut">
              <a:rPr lang="en-US" smtClean="0"/>
              <a:t>7/18/2019</a:t>
            </a:fld>
            <a:endParaRPr lang="en-US"/>
          </a:p>
        </p:txBody>
      </p:sp>
      <p:sp>
        <p:nvSpPr>
          <p:cNvPr id="5" name="Footer Placeholder 4">
            <a:extLst>
              <a:ext uri="{FF2B5EF4-FFF2-40B4-BE49-F238E27FC236}">
                <a16:creationId xmlns:a16="http://schemas.microsoft.com/office/drawing/2014/main" id="{01A05DA9-DC5A-45C4-8358-D2CEADBD98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EFE87E-77FB-4244-8244-6A63E2903601}"/>
              </a:ext>
            </a:extLst>
          </p:cNvPr>
          <p:cNvSpPr>
            <a:spLocks noGrp="1"/>
          </p:cNvSpPr>
          <p:nvPr>
            <p:ph type="sldNum" sz="quarter" idx="12"/>
          </p:nvPr>
        </p:nvSpPr>
        <p:spPr/>
        <p:txBody>
          <a:bodyPr/>
          <a:lstStyle/>
          <a:p>
            <a:fld id="{F8243028-1BBB-4606-9D86-B9D116D90E32}" type="slidenum">
              <a:rPr lang="en-US" smtClean="0"/>
              <a:t>‹#›</a:t>
            </a:fld>
            <a:endParaRPr lang="en-US"/>
          </a:p>
        </p:txBody>
      </p:sp>
    </p:spTree>
    <p:extLst>
      <p:ext uri="{BB962C8B-B14F-4D97-AF65-F5344CB8AC3E}">
        <p14:creationId xmlns:p14="http://schemas.microsoft.com/office/powerpoint/2010/main" val="28910493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DB06D7-61E1-4227-B88D-D6CD0059367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4FE8A5D-D26E-4992-A1AB-9821DC63EBE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B7BFBD-B1D5-4055-B861-3B2A92E13FD8}"/>
              </a:ext>
            </a:extLst>
          </p:cNvPr>
          <p:cNvSpPr>
            <a:spLocks noGrp="1"/>
          </p:cNvSpPr>
          <p:nvPr>
            <p:ph type="dt" sz="half" idx="10"/>
          </p:nvPr>
        </p:nvSpPr>
        <p:spPr/>
        <p:txBody>
          <a:bodyPr/>
          <a:lstStyle/>
          <a:p>
            <a:fld id="{EBD626F6-EAA0-4A05-9A88-895E88181E89}" type="datetimeFigureOut">
              <a:rPr lang="en-US" smtClean="0"/>
              <a:t>7/18/2019</a:t>
            </a:fld>
            <a:endParaRPr lang="en-US"/>
          </a:p>
        </p:txBody>
      </p:sp>
      <p:sp>
        <p:nvSpPr>
          <p:cNvPr id="5" name="Footer Placeholder 4">
            <a:extLst>
              <a:ext uri="{FF2B5EF4-FFF2-40B4-BE49-F238E27FC236}">
                <a16:creationId xmlns:a16="http://schemas.microsoft.com/office/drawing/2014/main" id="{EA357E6A-A705-4A7D-B979-4E218EB405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586F25-543D-4B9C-A2B2-475270463E51}"/>
              </a:ext>
            </a:extLst>
          </p:cNvPr>
          <p:cNvSpPr>
            <a:spLocks noGrp="1"/>
          </p:cNvSpPr>
          <p:nvPr>
            <p:ph type="sldNum" sz="quarter" idx="12"/>
          </p:nvPr>
        </p:nvSpPr>
        <p:spPr/>
        <p:txBody>
          <a:bodyPr/>
          <a:lstStyle/>
          <a:p>
            <a:fld id="{F8243028-1BBB-4606-9D86-B9D116D90E32}" type="slidenum">
              <a:rPr lang="en-US" smtClean="0"/>
              <a:t>‹#›</a:t>
            </a:fld>
            <a:endParaRPr lang="en-US"/>
          </a:p>
        </p:txBody>
      </p:sp>
    </p:spTree>
    <p:extLst>
      <p:ext uri="{BB962C8B-B14F-4D97-AF65-F5344CB8AC3E}">
        <p14:creationId xmlns:p14="http://schemas.microsoft.com/office/powerpoint/2010/main" val="5073966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FD988F-4DD2-4DCB-9B40-0AE61B8D090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57E2D8D-7E2A-4187-A65A-382041E3645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73C749C-4625-4837-8D39-6EE6465999B3}"/>
              </a:ext>
            </a:extLst>
          </p:cNvPr>
          <p:cNvSpPr>
            <a:spLocks noGrp="1"/>
          </p:cNvSpPr>
          <p:nvPr>
            <p:ph type="dt" sz="half" idx="10"/>
          </p:nvPr>
        </p:nvSpPr>
        <p:spPr/>
        <p:txBody>
          <a:bodyPr/>
          <a:lstStyle/>
          <a:p>
            <a:fld id="{EBD626F6-EAA0-4A05-9A88-895E88181E89}" type="datetimeFigureOut">
              <a:rPr lang="en-US" smtClean="0"/>
              <a:t>7/18/2019</a:t>
            </a:fld>
            <a:endParaRPr lang="en-US"/>
          </a:p>
        </p:txBody>
      </p:sp>
      <p:sp>
        <p:nvSpPr>
          <p:cNvPr id="5" name="Footer Placeholder 4">
            <a:extLst>
              <a:ext uri="{FF2B5EF4-FFF2-40B4-BE49-F238E27FC236}">
                <a16:creationId xmlns:a16="http://schemas.microsoft.com/office/drawing/2014/main" id="{B45B50C6-31EE-4676-B042-2A101BACA3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3B3C99-D07C-445B-B735-BD597063FB9A}"/>
              </a:ext>
            </a:extLst>
          </p:cNvPr>
          <p:cNvSpPr>
            <a:spLocks noGrp="1"/>
          </p:cNvSpPr>
          <p:nvPr>
            <p:ph type="sldNum" sz="quarter" idx="12"/>
          </p:nvPr>
        </p:nvSpPr>
        <p:spPr/>
        <p:txBody>
          <a:bodyPr/>
          <a:lstStyle/>
          <a:p>
            <a:fld id="{F8243028-1BBB-4606-9D86-B9D116D90E32}" type="slidenum">
              <a:rPr lang="en-US" smtClean="0"/>
              <a:t>‹#›</a:t>
            </a:fld>
            <a:endParaRPr lang="en-US"/>
          </a:p>
        </p:txBody>
      </p:sp>
    </p:spTree>
    <p:extLst>
      <p:ext uri="{BB962C8B-B14F-4D97-AF65-F5344CB8AC3E}">
        <p14:creationId xmlns:p14="http://schemas.microsoft.com/office/powerpoint/2010/main" val="1187597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FD021-6E5A-48AA-80CE-6A9CBE38756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48D06D1-8F30-43FD-85F3-E24709B7983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D91DFB5-1400-488C-B229-F68E16B5EF1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8AE8378-A07F-4E34-BC93-94D11CEBBFD6}"/>
              </a:ext>
            </a:extLst>
          </p:cNvPr>
          <p:cNvSpPr>
            <a:spLocks noGrp="1"/>
          </p:cNvSpPr>
          <p:nvPr>
            <p:ph type="dt" sz="half" idx="10"/>
          </p:nvPr>
        </p:nvSpPr>
        <p:spPr/>
        <p:txBody>
          <a:bodyPr/>
          <a:lstStyle/>
          <a:p>
            <a:fld id="{EBD626F6-EAA0-4A05-9A88-895E88181E89}" type="datetimeFigureOut">
              <a:rPr lang="en-US" smtClean="0"/>
              <a:t>7/18/2019</a:t>
            </a:fld>
            <a:endParaRPr lang="en-US"/>
          </a:p>
        </p:txBody>
      </p:sp>
      <p:sp>
        <p:nvSpPr>
          <p:cNvPr id="6" name="Footer Placeholder 5">
            <a:extLst>
              <a:ext uri="{FF2B5EF4-FFF2-40B4-BE49-F238E27FC236}">
                <a16:creationId xmlns:a16="http://schemas.microsoft.com/office/drawing/2014/main" id="{A4DBAD9E-18A8-4698-90C7-1A985824831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DBFB639-17D7-4B4E-96E8-CDF53E48F452}"/>
              </a:ext>
            </a:extLst>
          </p:cNvPr>
          <p:cNvSpPr>
            <a:spLocks noGrp="1"/>
          </p:cNvSpPr>
          <p:nvPr>
            <p:ph type="sldNum" sz="quarter" idx="12"/>
          </p:nvPr>
        </p:nvSpPr>
        <p:spPr/>
        <p:txBody>
          <a:bodyPr/>
          <a:lstStyle/>
          <a:p>
            <a:fld id="{F8243028-1BBB-4606-9D86-B9D116D90E32}" type="slidenum">
              <a:rPr lang="en-US" smtClean="0"/>
              <a:t>‹#›</a:t>
            </a:fld>
            <a:endParaRPr lang="en-US"/>
          </a:p>
        </p:txBody>
      </p:sp>
    </p:spTree>
    <p:extLst>
      <p:ext uri="{BB962C8B-B14F-4D97-AF65-F5344CB8AC3E}">
        <p14:creationId xmlns:p14="http://schemas.microsoft.com/office/powerpoint/2010/main" val="38153776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99A3B9-D709-4032-ABE6-7B7F657A17A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375D326-E587-4792-8990-DAA6119F692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8981D61-DF3A-416E-A10C-30044D2BA7B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C0DB989-E471-4030-8E0F-5B102AB12B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5439852-108C-4A75-B4D4-74491AB63A7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90EAE19-711F-4456-9FA4-FC04DFF41662}"/>
              </a:ext>
            </a:extLst>
          </p:cNvPr>
          <p:cNvSpPr>
            <a:spLocks noGrp="1"/>
          </p:cNvSpPr>
          <p:nvPr>
            <p:ph type="dt" sz="half" idx="10"/>
          </p:nvPr>
        </p:nvSpPr>
        <p:spPr/>
        <p:txBody>
          <a:bodyPr/>
          <a:lstStyle/>
          <a:p>
            <a:fld id="{EBD626F6-EAA0-4A05-9A88-895E88181E89}" type="datetimeFigureOut">
              <a:rPr lang="en-US" smtClean="0"/>
              <a:t>7/18/2019</a:t>
            </a:fld>
            <a:endParaRPr lang="en-US"/>
          </a:p>
        </p:txBody>
      </p:sp>
      <p:sp>
        <p:nvSpPr>
          <p:cNvPr id="8" name="Footer Placeholder 7">
            <a:extLst>
              <a:ext uri="{FF2B5EF4-FFF2-40B4-BE49-F238E27FC236}">
                <a16:creationId xmlns:a16="http://schemas.microsoft.com/office/drawing/2014/main" id="{CD5DBA2F-4054-488C-A8B0-AD920B225A0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C09D79C-34D8-418F-90BD-36A7EF28882D}"/>
              </a:ext>
            </a:extLst>
          </p:cNvPr>
          <p:cNvSpPr>
            <a:spLocks noGrp="1"/>
          </p:cNvSpPr>
          <p:nvPr>
            <p:ph type="sldNum" sz="quarter" idx="12"/>
          </p:nvPr>
        </p:nvSpPr>
        <p:spPr/>
        <p:txBody>
          <a:bodyPr/>
          <a:lstStyle/>
          <a:p>
            <a:fld id="{F8243028-1BBB-4606-9D86-B9D116D90E32}" type="slidenum">
              <a:rPr lang="en-US" smtClean="0"/>
              <a:t>‹#›</a:t>
            </a:fld>
            <a:endParaRPr lang="en-US"/>
          </a:p>
        </p:txBody>
      </p:sp>
    </p:spTree>
    <p:extLst>
      <p:ext uri="{BB962C8B-B14F-4D97-AF65-F5344CB8AC3E}">
        <p14:creationId xmlns:p14="http://schemas.microsoft.com/office/powerpoint/2010/main" val="9651617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1075D1-E047-4058-B46B-A4099EB2DE1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BE5BCEF-37AA-45BC-A497-4CC4FFC2E031}"/>
              </a:ext>
            </a:extLst>
          </p:cNvPr>
          <p:cNvSpPr>
            <a:spLocks noGrp="1"/>
          </p:cNvSpPr>
          <p:nvPr>
            <p:ph type="dt" sz="half" idx="10"/>
          </p:nvPr>
        </p:nvSpPr>
        <p:spPr/>
        <p:txBody>
          <a:bodyPr/>
          <a:lstStyle/>
          <a:p>
            <a:fld id="{EBD626F6-EAA0-4A05-9A88-895E88181E89}" type="datetimeFigureOut">
              <a:rPr lang="en-US" smtClean="0"/>
              <a:t>7/18/2019</a:t>
            </a:fld>
            <a:endParaRPr lang="en-US"/>
          </a:p>
        </p:txBody>
      </p:sp>
      <p:sp>
        <p:nvSpPr>
          <p:cNvPr id="4" name="Footer Placeholder 3">
            <a:extLst>
              <a:ext uri="{FF2B5EF4-FFF2-40B4-BE49-F238E27FC236}">
                <a16:creationId xmlns:a16="http://schemas.microsoft.com/office/drawing/2014/main" id="{B437B640-5760-49B1-B990-3EA15C28454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59ABA7C-DA37-4698-A9A3-316E4A38EC8F}"/>
              </a:ext>
            </a:extLst>
          </p:cNvPr>
          <p:cNvSpPr>
            <a:spLocks noGrp="1"/>
          </p:cNvSpPr>
          <p:nvPr>
            <p:ph type="sldNum" sz="quarter" idx="12"/>
          </p:nvPr>
        </p:nvSpPr>
        <p:spPr/>
        <p:txBody>
          <a:bodyPr/>
          <a:lstStyle/>
          <a:p>
            <a:fld id="{F8243028-1BBB-4606-9D86-B9D116D90E32}" type="slidenum">
              <a:rPr lang="en-US" smtClean="0"/>
              <a:t>‹#›</a:t>
            </a:fld>
            <a:endParaRPr lang="en-US"/>
          </a:p>
        </p:txBody>
      </p:sp>
    </p:spTree>
    <p:extLst>
      <p:ext uri="{BB962C8B-B14F-4D97-AF65-F5344CB8AC3E}">
        <p14:creationId xmlns:p14="http://schemas.microsoft.com/office/powerpoint/2010/main" val="20911131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3ECB4E6-8FE9-4EF0-92AB-96B742C1F364}"/>
              </a:ext>
            </a:extLst>
          </p:cNvPr>
          <p:cNvSpPr>
            <a:spLocks noGrp="1"/>
          </p:cNvSpPr>
          <p:nvPr>
            <p:ph type="dt" sz="half" idx="10"/>
          </p:nvPr>
        </p:nvSpPr>
        <p:spPr/>
        <p:txBody>
          <a:bodyPr/>
          <a:lstStyle/>
          <a:p>
            <a:fld id="{EBD626F6-EAA0-4A05-9A88-895E88181E89}" type="datetimeFigureOut">
              <a:rPr lang="en-US" smtClean="0"/>
              <a:t>7/18/2019</a:t>
            </a:fld>
            <a:endParaRPr lang="en-US"/>
          </a:p>
        </p:txBody>
      </p:sp>
      <p:sp>
        <p:nvSpPr>
          <p:cNvPr id="3" name="Footer Placeholder 2">
            <a:extLst>
              <a:ext uri="{FF2B5EF4-FFF2-40B4-BE49-F238E27FC236}">
                <a16:creationId xmlns:a16="http://schemas.microsoft.com/office/drawing/2014/main" id="{1C05C8BE-1C91-494D-A86D-7F803B117A1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26511EA-B322-4CB3-B828-4DC98A17C3CC}"/>
              </a:ext>
            </a:extLst>
          </p:cNvPr>
          <p:cNvSpPr>
            <a:spLocks noGrp="1"/>
          </p:cNvSpPr>
          <p:nvPr>
            <p:ph type="sldNum" sz="quarter" idx="12"/>
          </p:nvPr>
        </p:nvSpPr>
        <p:spPr/>
        <p:txBody>
          <a:bodyPr/>
          <a:lstStyle/>
          <a:p>
            <a:fld id="{F8243028-1BBB-4606-9D86-B9D116D90E32}" type="slidenum">
              <a:rPr lang="en-US" smtClean="0"/>
              <a:t>‹#›</a:t>
            </a:fld>
            <a:endParaRPr lang="en-US"/>
          </a:p>
        </p:txBody>
      </p:sp>
    </p:spTree>
    <p:extLst>
      <p:ext uri="{BB962C8B-B14F-4D97-AF65-F5344CB8AC3E}">
        <p14:creationId xmlns:p14="http://schemas.microsoft.com/office/powerpoint/2010/main" val="1800195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B7112-0ED4-491C-9AA0-6B40D2509F6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541C458-3781-407D-B333-2401C0BCC71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9736D32-A6CE-40BF-8F04-AC6D19F1F9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66034AA-E0FD-41F0-B567-BEC2B1C2C52F}"/>
              </a:ext>
            </a:extLst>
          </p:cNvPr>
          <p:cNvSpPr>
            <a:spLocks noGrp="1"/>
          </p:cNvSpPr>
          <p:nvPr>
            <p:ph type="dt" sz="half" idx="10"/>
          </p:nvPr>
        </p:nvSpPr>
        <p:spPr/>
        <p:txBody>
          <a:bodyPr/>
          <a:lstStyle/>
          <a:p>
            <a:fld id="{EBD626F6-EAA0-4A05-9A88-895E88181E89}" type="datetimeFigureOut">
              <a:rPr lang="en-US" smtClean="0"/>
              <a:t>7/18/2019</a:t>
            </a:fld>
            <a:endParaRPr lang="en-US"/>
          </a:p>
        </p:txBody>
      </p:sp>
      <p:sp>
        <p:nvSpPr>
          <p:cNvPr id="6" name="Footer Placeholder 5">
            <a:extLst>
              <a:ext uri="{FF2B5EF4-FFF2-40B4-BE49-F238E27FC236}">
                <a16:creationId xmlns:a16="http://schemas.microsoft.com/office/drawing/2014/main" id="{DCA6274C-649A-4826-B1ED-E4DC3E173CF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6A6DCD1-9CB3-41BD-A9B9-BD2113806EEE}"/>
              </a:ext>
            </a:extLst>
          </p:cNvPr>
          <p:cNvSpPr>
            <a:spLocks noGrp="1"/>
          </p:cNvSpPr>
          <p:nvPr>
            <p:ph type="sldNum" sz="quarter" idx="12"/>
          </p:nvPr>
        </p:nvSpPr>
        <p:spPr/>
        <p:txBody>
          <a:bodyPr/>
          <a:lstStyle/>
          <a:p>
            <a:fld id="{F8243028-1BBB-4606-9D86-B9D116D90E32}" type="slidenum">
              <a:rPr lang="en-US" smtClean="0"/>
              <a:t>‹#›</a:t>
            </a:fld>
            <a:endParaRPr lang="en-US"/>
          </a:p>
        </p:txBody>
      </p:sp>
    </p:spTree>
    <p:extLst>
      <p:ext uri="{BB962C8B-B14F-4D97-AF65-F5344CB8AC3E}">
        <p14:creationId xmlns:p14="http://schemas.microsoft.com/office/powerpoint/2010/main" val="27124746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2EB001-3DC8-4AF9-8C79-317CA6A12B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A1C5D87-7031-4BF6-8C68-319B0310A02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5A7CB13-01BC-4A7D-9BEA-BA814FD34B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5DA099-1B87-4064-A694-7E2854B2189C}"/>
              </a:ext>
            </a:extLst>
          </p:cNvPr>
          <p:cNvSpPr>
            <a:spLocks noGrp="1"/>
          </p:cNvSpPr>
          <p:nvPr>
            <p:ph type="dt" sz="half" idx="10"/>
          </p:nvPr>
        </p:nvSpPr>
        <p:spPr/>
        <p:txBody>
          <a:bodyPr/>
          <a:lstStyle/>
          <a:p>
            <a:fld id="{EBD626F6-EAA0-4A05-9A88-895E88181E89}" type="datetimeFigureOut">
              <a:rPr lang="en-US" smtClean="0"/>
              <a:t>7/18/2019</a:t>
            </a:fld>
            <a:endParaRPr lang="en-US"/>
          </a:p>
        </p:txBody>
      </p:sp>
      <p:sp>
        <p:nvSpPr>
          <p:cNvPr id="6" name="Footer Placeholder 5">
            <a:extLst>
              <a:ext uri="{FF2B5EF4-FFF2-40B4-BE49-F238E27FC236}">
                <a16:creationId xmlns:a16="http://schemas.microsoft.com/office/drawing/2014/main" id="{E56D6FCA-8BAE-483A-8E01-3B4ACCF8AF3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C7821C9-FF38-45BF-918A-0F56B8B17294}"/>
              </a:ext>
            </a:extLst>
          </p:cNvPr>
          <p:cNvSpPr>
            <a:spLocks noGrp="1"/>
          </p:cNvSpPr>
          <p:nvPr>
            <p:ph type="sldNum" sz="quarter" idx="12"/>
          </p:nvPr>
        </p:nvSpPr>
        <p:spPr/>
        <p:txBody>
          <a:bodyPr/>
          <a:lstStyle/>
          <a:p>
            <a:fld id="{F8243028-1BBB-4606-9D86-B9D116D90E32}" type="slidenum">
              <a:rPr lang="en-US" smtClean="0"/>
              <a:t>‹#›</a:t>
            </a:fld>
            <a:endParaRPr lang="en-US"/>
          </a:p>
        </p:txBody>
      </p:sp>
    </p:spTree>
    <p:extLst>
      <p:ext uri="{BB962C8B-B14F-4D97-AF65-F5344CB8AC3E}">
        <p14:creationId xmlns:p14="http://schemas.microsoft.com/office/powerpoint/2010/main" val="34562063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5D0F33F-D5FE-4831-9684-09C724D9509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E51F1F5-3DB7-4C42-8BDB-8E726C5451E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2C53E9-B38E-428A-94ED-FF5A72FD661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D626F6-EAA0-4A05-9A88-895E88181E89}" type="datetimeFigureOut">
              <a:rPr lang="en-US" smtClean="0"/>
              <a:t>7/18/2019</a:t>
            </a:fld>
            <a:endParaRPr lang="en-US"/>
          </a:p>
        </p:txBody>
      </p:sp>
      <p:sp>
        <p:nvSpPr>
          <p:cNvPr id="5" name="Footer Placeholder 4">
            <a:extLst>
              <a:ext uri="{FF2B5EF4-FFF2-40B4-BE49-F238E27FC236}">
                <a16:creationId xmlns:a16="http://schemas.microsoft.com/office/drawing/2014/main" id="{50DC86B0-02DC-4821-81A3-F35125787E9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450F916-EBE6-48DC-9687-7DF185AE6AB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243028-1BBB-4606-9D86-B9D116D90E32}" type="slidenum">
              <a:rPr lang="en-US" smtClean="0"/>
              <a:t>‹#›</a:t>
            </a:fld>
            <a:endParaRPr lang="en-US"/>
          </a:p>
        </p:txBody>
      </p:sp>
    </p:spTree>
    <p:extLst>
      <p:ext uri="{BB962C8B-B14F-4D97-AF65-F5344CB8AC3E}">
        <p14:creationId xmlns:p14="http://schemas.microsoft.com/office/powerpoint/2010/main" val="12247778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3.jpe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4.png"/><Relationship Id="rId5" Type="http://schemas.openxmlformats.org/officeDocument/2006/relationships/hyperlink" Target="http://raisingchildren.net.au/parenting_in_pictures/pip_landing_page.html" TargetMode="External"/><Relationship Id="rId4" Type="http://schemas.openxmlformats.org/officeDocument/2006/relationships/hyperlink" Target="http://raisingchildren.net.au/interactive_tools/interactive_tools_landing.html"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4.xml"/><Relationship Id="rId7" Type="http://schemas.openxmlformats.org/officeDocument/2006/relationships/image" Target="../media/image12.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1.gif"/><Relationship Id="rId5" Type="http://schemas.openxmlformats.org/officeDocument/2006/relationships/image" Target="../media/image10.gif"/><Relationship Id="rId4" Type="http://schemas.openxmlformats.org/officeDocument/2006/relationships/image" Target="../media/image9.gif"/></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4.png"/><Relationship Id="rId4" Type="http://schemas.openxmlformats.org/officeDocument/2006/relationships/image" Target="../media/image13.jp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4.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hyperlink" Target="https://widgit-health.com/download-files/medical-encounter-board/MEB-grid-A4.pdf" TargetMode="External"/><Relationship Id="rId5" Type="http://schemas.openxmlformats.org/officeDocument/2006/relationships/image" Target="../media/image14.jpg"/><Relationship Id="rId4" Type="http://schemas.openxmlformats.org/officeDocument/2006/relationships/notesSlide" Target="../notesSlides/notesSlide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4.png"/><Relationship Id="rId5" Type="http://schemas.openxmlformats.org/officeDocument/2006/relationships/hyperlink" Target="https://www.eparent.com/features-3/financial-literacy-students-disabilities-necessary-life-skill-independent-living/" TargetMode="External"/><Relationship Id="rId4" Type="http://schemas.openxmlformats.org/officeDocument/2006/relationships/hyperlink" Target="http://info.cipworldwide.org/blog/budgeting-for-young-students-with-autism-and-learning-differences?utm_campaign=Full+Year+Program+Enrollment+2017-2018&amp;utm_source=hs_email&amp;utm_medium=email&amp;utm_content=54669928&amp;_hsenc=p2ANqtz-9KlaZytW8NGtE9cLbW6JF7BWXNocuoxrl3h4GR7mAHIOE-edmtaylMXnKrMdL9TZvUxl57Proh_UeUULs-WZu758-OMg&amp;_hsmi=54670453" TargetMode="Externa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4.png"/><Relationship Id="rId5" Type="http://schemas.openxmlformats.org/officeDocument/2006/relationships/image" Target="../media/image16.png"/><Relationship Id="rId4" Type="http://schemas.openxmlformats.org/officeDocument/2006/relationships/image" Target="../media/image15.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4.png"/><Relationship Id="rId4" Type="http://schemas.openxmlformats.org/officeDocument/2006/relationships/hyperlink" Target="https://vkc.mc.vanderbilt.edu/healthybodies/index.html" TargetMode="Externa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4.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17.emf"/><Relationship Id="rId5" Type="http://schemas.openxmlformats.org/officeDocument/2006/relationships/hyperlink" Target="http://idahoat.org/Portals/60/Documents/Services/Resources/AT_CognitiveImpairmentsHandbook.pdf" TargetMode="External"/><Relationship Id="rId4" Type="http://schemas.openxmlformats.org/officeDocument/2006/relationships/hyperlink" Target="http://idahoat.org/Portals/60/Documents/Services/Resources/AT_ParentsHandbook.pdf" TargetMode="Externa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4.png"/><Relationship Id="rId4" Type="http://schemas.openxmlformats.org/officeDocument/2006/relationships/image" Target="../media/image18.jp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19.jpg"/><Relationship Id="rId5" Type="http://schemas.openxmlformats.org/officeDocument/2006/relationships/hyperlink" Target="https://www.facebook.com/OKpwd/" TargetMode="External"/><Relationship Id="rId4" Type="http://schemas.openxmlformats.org/officeDocument/2006/relationships/hyperlink" Target="http://soonersuccess.ouhsc.edu/ServicesPrograms/SupportingParentswithDisabilities.aspx" TargetMode="Externa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4.png"/><Relationship Id="rId5" Type="http://schemas.openxmlformats.org/officeDocument/2006/relationships/image" Target="../media/image21.png"/><Relationship Id="rId4" Type="http://schemas.openxmlformats.org/officeDocument/2006/relationships/image" Target="../media/image20.jpg"/></Relationships>
</file>

<file path=ppt/slides/_rels/slide2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2.xml"/><Relationship Id="rId7" Type="http://schemas.openxmlformats.org/officeDocument/2006/relationships/diagramColors" Target="../diagrams/colors1.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4.png"/><Relationship Id="rId4" Type="http://schemas.openxmlformats.org/officeDocument/2006/relationships/hyperlink" Target="http://www.centerforparentswithdisabilities.org/" TargetMode="Externa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4.png"/><Relationship Id="rId5" Type="http://schemas.openxmlformats.org/officeDocument/2006/relationships/image" Target="../media/image22.jpeg"/><Relationship Id="rId4" Type="http://schemas.openxmlformats.org/officeDocument/2006/relationships/hyperlink" Target="mailto:Lisa-simmons@ouhsc.edu"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4.png"/><Relationship Id="rId4" Type="http://schemas.openxmlformats.org/officeDocument/2006/relationships/hyperlink" Target="https://www2.waisman.wisc.edu/cedd/pdfs/products/health/SAFE.pdf"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hyperlink" Target="http://www.youtube.com/watch?v=-FER-RCwZNA&amp;feature=relmfu" TargetMode="Externa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hyperlink" Target="http://www.youtube.com/watch?v=s9ylkUuKcXQ&amp;feature=relmfu" TargetMode="External"/><Relationship Id="rId5" Type="http://schemas.openxmlformats.org/officeDocument/2006/relationships/hyperlink" Target="http://www.youtube.com/watch?v=jgTrbWUdclg" TargetMode="External"/><Relationship Id="rId4" Type="http://schemas.openxmlformats.org/officeDocument/2006/relationships/hyperlink" Target="http://lurie.brandeis.edu/women/index.html" TargetMode="Externa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4.png"/><Relationship Id="rId5" Type="http://schemas.openxmlformats.org/officeDocument/2006/relationships/image" Target="../media/image6.jpeg"/><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4.png"/><Relationship Id="rId4" Type="http://schemas.openxmlformats.org/officeDocument/2006/relationships/hyperlink" Target="mailto:lisa-simmons@ouhsc.edu" TargetMode="Externa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4.png"/><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hyperlink" Target="https://ensemble.brandeis.edu/hapi/v1/contents/permalinks/Gr75RfHc/view" TargetMode="External"/><Relationship Id="rId5" Type="http://schemas.openxmlformats.org/officeDocument/2006/relationships/hyperlink" Target="https://cloudfront.ualberta.ca/-/media/rehabilitation/faculty-site/research/fdsi/documents/practice-points/communicating-with-parents-ld.pdf" TargetMode="Externa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rgbClr val="FF0000"/>
                </a:solidFill>
              </a:rPr>
              <a:t>Supporting Oklahoma </a:t>
            </a:r>
            <a:r>
              <a:rPr lang="en-US" b="1" dirty="0">
                <a:solidFill>
                  <a:srgbClr val="0070C0"/>
                </a:solidFill>
              </a:rPr>
              <a:t>Parents with Disabilities</a:t>
            </a:r>
          </a:p>
        </p:txBody>
      </p:sp>
      <p:pic>
        <p:nvPicPr>
          <p:cNvPr id="4" name="Content Placeholder 3"/>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3431822" y="1265515"/>
            <a:ext cx="5054618" cy="2947662"/>
          </a:xfrm>
        </p:spPr>
      </p:pic>
      <p:sp>
        <p:nvSpPr>
          <p:cNvPr id="3" name="TextBox 2"/>
          <p:cNvSpPr txBox="1"/>
          <p:nvPr/>
        </p:nvSpPr>
        <p:spPr>
          <a:xfrm>
            <a:off x="627944" y="5813562"/>
            <a:ext cx="10936111" cy="400110"/>
          </a:xfrm>
          <a:prstGeom prst="rect">
            <a:avLst/>
          </a:prstGeom>
          <a:noFill/>
        </p:spPr>
        <p:txBody>
          <a:bodyPr wrap="square" rtlCol="0">
            <a:spAutoFit/>
          </a:bodyPr>
          <a:lstStyle/>
          <a:p>
            <a:pPr algn="ctr"/>
            <a:r>
              <a:rPr lang="en-US" sz="2000" dirty="0"/>
              <a:t>*Major funding for the </a:t>
            </a:r>
            <a:r>
              <a:rPr lang="en-US" sz="2000" dirty="0" err="1"/>
              <a:t>SPwD</a:t>
            </a:r>
            <a:r>
              <a:rPr lang="en-US" sz="2000" dirty="0"/>
              <a:t> Project provided by the Developmental Disabilities Council of Oklahoma</a:t>
            </a:r>
          </a:p>
        </p:txBody>
      </p:sp>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26134" y="4093370"/>
            <a:ext cx="2883213" cy="1325563"/>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2864" y="3843117"/>
            <a:ext cx="3166872" cy="1575816"/>
          </a:xfrm>
          <a:prstGeom prst="rect">
            <a:avLst/>
          </a:prstGeom>
        </p:spPr>
      </p:pic>
      <p:pic>
        <p:nvPicPr>
          <p:cNvPr id="7" name="Audio 6">
            <a:hlinkClick r:id="" action="ppaction://media"/>
            <a:extLst>
              <a:ext uri="{FF2B5EF4-FFF2-40B4-BE49-F238E27FC236}">
                <a16:creationId xmlns:a16="http://schemas.microsoft.com/office/drawing/2014/main" id="{0F037014-3782-4461-93DC-B52EA946D79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21703610"/>
      </p:ext>
    </p:extLst>
  </p:cSld>
  <p:clrMapOvr>
    <a:masterClrMapping/>
  </p:clrMapOvr>
  <mc:AlternateContent xmlns:mc="http://schemas.openxmlformats.org/markup-compatibility/2006">
    <mc:Choice xmlns:p14="http://schemas.microsoft.com/office/powerpoint/2010/main" Requires="p14">
      <p:transition spd="slow" p14:dur="2000" advTm="14212"/>
    </mc:Choice>
    <mc:Fallback>
      <p:transition spd="slow" advTm="142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947627"/>
          </a:xfrm>
        </p:spPr>
        <p:txBody>
          <a:bodyPr>
            <a:normAutofit fontScale="90000"/>
          </a:bodyPr>
          <a:lstStyle/>
          <a:p>
            <a:pPr algn="ctr"/>
            <a:r>
              <a:rPr lang="en-US" dirty="0"/>
              <a:t>Remember there are lots of ways to learn!</a:t>
            </a:r>
            <a:br>
              <a:rPr lang="en-US" dirty="0"/>
            </a:br>
            <a:r>
              <a:rPr lang="en-US" sz="2700" dirty="0">
                <a:solidFill>
                  <a:srgbClr val="FF0000"/>
                </a:solidFill>
              </a:rPr>
              <a:t>Great info for providers you bring in</a:t>
            </a:r>
          </a:p>
        </p:txBody>
      </p:sp>
      <p:sp>
        <p:nvSpPr>
          <p:cNvPr id="3" name="Content Placeholder 2"/>
          <p:cNvSpPr>
            <a:spLocks noGrp="1"/>
          </p:cNvSpPr>
          <p:nvPr>
            <p:ph idx="1"/>
          </p:nvPr>
        </p:nvSpPr>
        <p:spPr/>
        <p:txBody>
          <a:bodyPr>
            <a:normAutofit/>
          </a:bodyPr>
          <a:lstStyle/>
          <a:p>
            <a:pPr lvl="0"/>
            <a:r>
              <a:rPr lang="en-US" dirty="0"/>
              <a:t>Be a great model – don’t just do for them, talk through what you’re doing so they get the “why”</a:t>
            </a:r>
          </a:p>
          <a:p>
            <a:pPr lvl="0"/>
            <a:r>
              <a:rPr lang="en-US" dirty="0"/>
              <a:t>Tell someone verbally (</a:t>
            </a:r>
            <a:r>
              <a:rPr lang="en-US" b="1" dirty="0"/>
              <a:t>check for understanding - LINK</a:t>
            </a:r>
            <a:r>
              <a:rPr lang="en-US" dirty="0"/>
              <a:t>) – provide the handout or written instructions for support person (ask who that is!)</a:t>
            </a:r>
          </a:p>
          <a:p>
            <a:pPr lvl="0"/>
            <a:r>
              <a:rPr lang="en-US" dirty="0"/>
              <a:t>Use “easy read” material – Easy read parenting guides  (also can send texts and helpful video links)  (</a:t>
            </a:r>
            <a:r>
              <a:rPr lang="en-US" b="1" dirty="0"/>
              <a:t>LINK</a:t>
            </a:r>
            <a:r>
              <a:rPr lang="en-US" dirty="0"/>
              <a:t>)</a:t>
            </a:r>
          </a:p>
          <a:p>
            <a:pPr lvl="0"/>
            <a:r>
              <a:rPr lang="en-US" dirty="0"/>
              <a:t>Use visual steps for a task (to teach &amp; then post as reminder) – bathing the baby (</a:t>
            </a:r>
            <a:r>
              <a:rPr lang="en-US" b="1" dirty="0"/>
              <a:t>LINK</a:t>
            </a:r>
            <a:r>
              <a:rPr lang="en-US" dirty="0"/>
              <a:t>)</a:t>
            </a:r>
          </a:p>
          <a:p>
            <a:r>
              <a:rPr lang="en-US" dirty="0"/>
              <a:t>Use visual reminders – reading baby/toddler cues  (</a:t>
            </a:r>
            <a:r>
              <a:rPr lang="en-US" b="1" dirty="0"/>
              <a:t>LINK</a:t>
            </a:r>
            <a:r>
              <a:rPr lang="en-US" dirty="0"/>
              <a:t>)</a:t>
            </a:r>
          </a:p>
          <a:p>
            <a:pPr lvl="0"/>
            <a:endParaRPr lang="en-US" dirty="0"/>
          </a:p>
          <a:p>
            <a:endParaRPr lang="en-US" dirty="0"/>
          </a:p>
        </p:txBody>
      </p:sp>
      <p:pic>
        <p:nvPicPr>
          <p:cNvPr id="4" name="Audio 3">
            <a:hlinkClick r:id="" action="ppaction://media"/>
            <a:extLst>
              <a:ext uri="{FF2B5EF4-FFF2-40B4-BE49-F238E27FC236}">
                <a16:creationId xmlns:a16="http://schemas.microsoft.com/office/drawing/2014/main" id="{6A502A62-1B25-4B76-9B82-47CDC1017D2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567099829"/>
      </p:ext>
    </p:extLst>
  </p:cSld>
  <p:clrMapOvr>
    <a:masterClrMapping/>
  </p:clrMapOvr>
  <mc:AlternateContent xmlns:mc="http://schemas.openxmlformats.org/markup-compatibility/2006">
    <mc:Choice xmlns:p14="http://schemas.microsoft.com/office/powerpoint/2010/main" Requires="p14">
      <p:transition spd="slow" p14:dur="2000" advTm="131319"/>
    </mc:Choice>
    <mc:Fallback>
      <p:transition spd="slow" advTm="1313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Think Visual</a:t>
            </a:r>
          </a:p>
        </p:txBody>
      </p:sp>
      <p:sp>
        <p:nvSpPr>
          <p:cNvPr id="3" name="Content Placeholder 2"/>
          <p:cNvSpPr>
            <a:spLocks noGrp="1"/>
          </p:cNvSpPr>
          <p:nvPr>
            <p:ph idx="1"/>
          </p:nvPr>
        </p:nvSpPr>
        <p:spPr/>
        <p:txBody>
          <a:bodyPr>
            <a:normAutofit/>
          </a:bodyPr>
          <a:lstStyle/>
          <a:p>
            <a:pPr lvl="0"/>
            <a:r>
              <a:rPr lang="en-US" dirty="0"/>
              <a:t>Using videos -  </a:t>
            </a:r>
          </a:p>
          <a:p>
            <a:pPr lvl="1"/>
            <a:r>
              <a:rPr lang="en-US" sz="2800" dirty="0"/>
              <a:t>Watch online at link above for repetition</a:t>
            </a:r>
          </a:p>
          <a:p>
            <a:pPr lvl="1"/>
            <a:r>
              <a:rPr lang="en-US" sz="2800" dirty="0"/>
              <a:t>Videotape yourself on their phone doing it correctly and then they can replay when needed</a:t>
            </a:r>
          </a:p>
          <a:p>
            <a:pPr lvl="1"/>
            <a:r>
              <a:rPr lang="en-US" sz="2800" dirty="0"/>
              <a:t>videotape parent &amp; child together and then sit down with parent and talk thru what worked and what didn’t</a:t>
            </a:r>
          </a:p>
          <a:p>
            <a:endParaRPr lang="en-US" dirty="0"/>
          </a:p>
        </p:txBody>
      </p:sp>
      <p:pic>
        <p:nvPicPr>
          <p:cNvPr id="4" name="Audio 3">
            <a:hlinkClick r:id="" action="ppaction://media"/>
            <a:extLst>
              <a:ext uri="{FF2B5EF4-FFF2-40B4-BE49-F238E27FC236}">
                <a16:creationId xmlns:a16="http://schemas.microsoft.com/office/drawing/2014/main" id="{1EEC1404-D93F-492F-88F4-35F4BD72B01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564399219"/>
      </p:ext>
    </p:extLst>
  </p:cSld>
  <p:clrMapOvr>
    <a:masterClrMapping/>
  </p:clrMapOvr>
  <mc:AlternateContent xmlns:mc="http://schemas.openxmlformats.org/markup-compatibility/2006">
    <mc:Choice xmlns:p14="http://schemas.microsoft.com/office/powerpoint/2010/main" Requires="p14">
      <p:transition spd="slow" p14:dur="2000" advTm="77187"/>
    </mc:Choice>
    <mc:Fallback>
      <p:transition spd="slow" advTm="771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53164E5-AA01-46D5-8B3E-F5723E9508E4}"/>
              </a:ext>
            </a:extLst>
          </p:cNvPr>
          <p:cNvSpPr/>
          <p:nvPr/>
        </p:nvSpPr>
        <p:spPr>
          <a:xfrm>
            <a:off x="1187116" y="915587"/>
            <a:ext cx="9817767" cy="5026825"/>
          </a:xfrm>
          <a:prstGeom prst="rect">
            <a:avLst/>
          </a:prstGeom>
        </p:spPr>
        <p:txBody>
          <a:bodyPr wrap="square">
            <a:spAutoFit/>
          </a:bodyPr>
          <a:lstStyle/>
          <a:p>
            <a:pPr>
              <a:lnSpc>
                <a:spcPct val="107000"/>
              </a:lnSpc>
            </a:pPr>
            <a:r>
              <a:rPr lang="en-US" dirty="0">
                <a:latin typeface="Verdana" panose="020B0604030504040204" pitchFamily="34" charset="0"/>
                <a:ea typeface="Verdana" panose="020B0604030504040204" pitchFamily="34" charset="0"/>
                <a:cs typeface="Times New Roman" panose="02020603050405020304" pitchFamily="18" charset="0"/>
              </a:rPr>
              <a:t> </a:t>
            </a:r>
            <a:endParaRPr lang="en-US" sz="2400" dirty="0">
              <a:effectLst/>
              <a:latin typeface="Verdana" panose="020B0604030504040204" pitchFamily="34" charset="0"/>
              <a:ea typeface="Verdana" panose="020B0604030504040204" pitchFamily="34" charset="0"/>
              <a:cs typeface="Times New Roman" panose="02020603050405020304" pitchFamily="18" charset="0"/>
            </a:endParaRPr>
          </a:p>
          <a:p>
            <a:pPr>
              <a:lnSpc>
                <a:spcPct val="107000"/>
              </a:lnSpc>
            </a:pPr>
            <a:r>
              <a:rPr lang="en-US" dirty="0">
                <a:latin typeface="Verdana" panose="020B0604030504040204" pitchFamily="34" charset="0"/>
                <a:ea typeface="Verdana" panose="020B0604030504040204" pitchFamily="34" charset="0"/>
                <a:cs typeface="Times New Roman" panose="02020603050405020304" pitchFamily="18" charset="0"/>
              </a:rPr>
              <a:t>Discover the range of interactive tools, video guides, mobile apps and other products </a:t>
            </a:r>
            <a:r>
              <a:rPr lang="en-US" b="1" dirty="0">
                <a:latin typeface="Verdana" panose="020B0604030504040204" pitchFamily="34" charset="0"/>
                <a:ea typeface="Verdana" panose="020B0604030504040204" pitchFamily="34" charset="0"/>
                <a:cs typeface="Times New Roman" panose="02020603050405020304" pitchFamily="18" charset="0"/>
              </a:rPr>
              <a:t>Raising Children Network </a:t>
            </a:r>
            <a:r>
              <a:rPr lang="en-US" dirty="0">
                <a:latin typeface="Verdana" panose="020B0604030504040204" pitchFamily="34" charset="0"/>
                <a:ea typeface="Verdana" panose="020B0604030504040204" pitchFamily="34" charset="0"/>
                <a:cs typeface="Times New Roman" panose="02020603050405020304" pitchFamily="18" charset="0"/>
              </a:rPr>
              <a:t>offers parents and caregivers.   Includes:</a:t>
            </a:r>
            <a:endParaRPr lang="en-US" sz="2400" dirty="0">
              <a:effectLst/>
              <a:latin typeface="Verdana" panose="020B0604030504040204" pitchFamily="34" charset="0"/>
              <a:ea typeface="Verdana" panose="020B060403050404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dirty="0">
                <a:latin typeface="Verdana" panose="020B0604030504040204" pitchFamily="34" charset="0"/>
                <a:ea typeface="Verdana" panose="020B0604030504040204" pitchFamily="34" charset="0"/>
                <a:cs typeface="Times New Roman" panose="02020603050405020304" pitchFamily="18" charset="0"/>
              </a:rPr>
              <a:t>Our video guide shows common baby cues to help you understand your baby’s body language.</a:t>
            </a:r>
            <a:endParaRPr lang="en-US" sz="2400" dirty="0">
              <a:effectLst/>
              <a:latin typeface="Verdana" panose="020B0604030504040204" pitchFamily="34" charset="0"/>
              <a:ea typeface="Verdana" panose="020B060403050404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dirty="0">
                <a:latin typeface="Verdana" panose="020B0604030504040204" pitchFamily="34" charset="0"/>
                <a:ea typeface="Verdana" panose="020B0604030504040204" pitchFamily="34" charset="0"/>
                <a:cs typeface="Times New Roman" panose="02020603050405020304" pitchFamily="18" charset="0"/>
              </a:rPr>
              <a:t>Watch some tricky parent and teen situations and explore how different approaches to communicating can get different results.</a:t>
            </a:r>
            <a:endParaRPr lang="en-US" sz="2400" dirty="0">
              <a:effectLst/>
              <a:latin typeface="Verdana" panose="020B0604030504040204" pitchFamily="34" charset="0"/>
              <a:ea typeface="Verdana" panose="020B060403050404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dirty="0">
                <a:latin typeface="Verdana" panose="020B0604030504040204" pitchFamily="34" charset="0"/>
                <a:ea typeface="Verdana" panose="020B0604030504040204" pitchFamily="34" charset="0"/>
                <a:cs typeface="Times New Roman" panose="02020603050405020304" pitchFamily="18" charset="0"/>
              </a:rPr>
              <a:t>Interactive tool to learn how to keep your home safe for kids of different ages.</a:t>
            </a:r>
            <a:endParaRPr lang="en-US" sz="2400" dirty="0">
              <a:effectLst/>
              <a:latin typeface="Verdana" panose="020B0604030504040204" pitchFamily="34" charset="0"/>
              <a:ea typeface="Verdana" panose="020B060403050404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dirty="0">
                <a:latin typeface="Verdana" panose="020B0604030504040204" pitchFamily="34" charset="0"/>
                <a:ea typeface="Verdana" panose="020B0604030504040204" pitchFamily="34" charset="0"/>
                <a:cs typeface="Times New Roman" panose="02020603050405020304" pitchFamily="18" charset="0"/>
              </a:rPr>
              <a:t>Explore key child development stages on video, with fun play ideas to boost your child’s learning from birth to eight years.</a:t>
            </a:r>
            <a:endParaRPr lang="en-US" sz="2400" dirty="0">
              <a:effectLst/>
              <a:latin typeface="Verdana" panose="020B0604030504040204" pitchFamily="34" charset="0"/>
              <a:ea typeface="Verdana" panose="020B0604030504040204" pitchFamily="34" charset="0"/>
              <a:cs typeface="Times New Roman" panose="02020603050405020304" pitchFamily="18" charset="0"/>
            </a:endParaRPr>
          </a:p>
          <a:p>
            <a:pPr>
              <a:lnSpc>
                <a:spcPct val="107000"/>
              </a:lnSpc>
            </a:pPr>
            <a:r>
              <a:rPr lang="en-US" u="sng" dirty="0">
                <a:solidFill>
                  <a:srgbClr val="0563C1"/>
                </a:solidFill>
                <a:latin typeface="Verdana" panose="020B0604030504040204" pitchFamily="34" charset="0"/>
                <a:ea typeface="Verdana" panose="020B0604030504040204" pitchFamily="34" charset="0"/>
                <a:cs typeface="Times New Roman" panose="02020603050405020304" pitchFamily="18" charset="0"/>
                <a:hlinkClick r:id="rId4"/>
              </a:rPr>
              <a:t>http://raisingchildren.net.au/interactive_tools/interactive_tools_landing.html</a:t>
            </a:r>
            <a:endParaRPr lang="en-US" sz="2400" dirty="0">
              <a:effectLst/>
              <a:latin typeface="Verdana" panose="020B0604030504040204" pitchFamily="34" charset="0"/>
              <a:ea typeface="Verdana" panose="020B0604030504040204" pitchFamily="34" charset="0"/>
              <a:cs typeface="Times New Roman" panose="02020603050405020304" pitchFamily="18" charset="0"/>
            </a:endParaRPr>
          </a:p>
          <a:p>
            <a:pPr>
              <a:lnSpc>
                <a:spcPct val="107000"/>
              </a:lnSpc>
            </a:pPr>
            <a:endParaRPr lang="en-US" dirty="0">
              <a:solidFill>
                <a:srgbClr val="1D2129"/>
              </a:solidFill>
              <a:latin typeface="Verdana" panose="020B0604030504040204" pitchFamily="34" charset="0"/>
              <a:ea typeface="Verdana" panose="020B0604030504040204" pitchFamily="34" charset="0"/>
              <a:cs typeface="Times New Roman" panose="02020603050405020304" pitchFamily="18" charset="0"/>
            </a:endParaRPr>
          </a:p>
          <a:p>
            <a:r>
              <a:rPr lang="en-US" b="1" dirty="0">
                <a:latin typeface="Verdana" panose="020B0604030504040204" pitchFamily="34" charset="0"/>
                <a:ea typeface="Verdana" panose="020B0604030504040204" pitchFamily="34" charset="0"/>
              </a:rPr>
              <a:t>Parenting in Pictures</a:t>
            </a:r>
          </a:p>
          <a:p>
            <a:r>
              <a:rPr lang="en-US" dirty="0">
                <a:latin typeface="Verdana" panose="020B0604030504040204" pitchFamily="34" charset="0"/>
                <a:ea typeface="Verdana" panose="020B0604030504040204" pitchFamily="34" charset="0"/>
              </a:rPr>
              <a:t>Articles on lots of basic parenting skills and situations with both words and pictures.  Covers all ages.</a:t>
            </a:r>
          </a:p>
          <a:p>
            <a:r>
              <a:rPr lang="en-US" u="sng" dirty="0">
                <a:latin typeface="Verdana" panose="020B0604030504040204" pitchFamily="34" charset="0"/>
                <a:ea typeface="Verdana" panose="020B0604030504040204" pitchFamily="34" charset="0"/>
                <a:hlinkClick r:id="rId5"/>
              </a:rPr>
              <a:t>http://raisingchildren.net.au/parenting_in_pictures/pip_landing_page.html</a:t>
            </a:r>
            <a:endParaRPr lang="en-US" dirty="0">
              <a:latin typeface="Verdana" panose="020B0604030504040204" pitchFamily="34" charset="0"/>
              <a:ea typeface="Verdana" panose="020B0604030504040204" pitchFamily="34" charset="0"/>
            </a:endParaRPr>
          </a:p>
          <a:p>
            <a:pPr>
              <a:lnSpc>
                <a:spcPct val="107000"/>
              </a:lnSpc>
            </a:pPr>
            <a:r>
              <a:rPr lang="en-US" dirty="0">
                <a:solidFill>
                  <a:srgbClr val="1D2129"/>
                </a:solidFill>
                <a:latin typeface="Verdana" panose="020B0604030504040204" pitchFamily="34" charset="0"/>
                <a:ea typeface="Verdana" panose="020B0604030504040204" pitchFamily="34" charset="0"/>
                <a:cs typeface="Times New Roman" panose="02020603050405020304" pitchFamily="18" charset="0"/>
              </a:rPr>
              <a:t> </a:t>
            </a:r>
            <a:endParaRPr lang="en-US" sz="2400" dirty="0">
              <a:effectLst/>
              <a:latin typeface="Verdana" panose="020B0604030504040204" pitchFamily="34" charset="0"/>
              <a:ea typeface="Verdana" panose="020B0604030504040204" pitchFamily="34" charset="0"/>
              <a:cs typeface="Times New Roman" panose="02020603050405020304" pitchFamily="18" charset="0"/>
            </a:endParaRPr>
          </a:p>
        </p:txBody>
      </p:sp>
      <p:pic>
        <p:nvPicPr>
          <p:cNvPr id="3" name="Audio 2">
            <a:hlinkClick r:id="" action="ppaction://media"/>
            <a:extLst>
              <a:ext uri="{FF2B5EF4-FFF2-40B4-BE49-F238E27FC236}">
                <a16:creationId xmlns:a16="http://schemas.microsoft.com/office/drawing/2014/main" id="{5D9D5CE9-666D-4010-AA6E-B31B4B2D39E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154862151"/>
      </p:ext>
    </p:extLst>
  </p:cSld>
  <p:clrMapOvr>
    <a:masterClrMapping/>
  </p:clrMapOvr>
  <mc:AlternateContent xmlns:mc="http://schemas.openxmlformats.org/markup-compatibility/2006">
    <mc:Choice xmlns:p14="http://schemas.microsoft.com/office/powerpoint/2010/main" Requires="p14">
      <p:transition spd="slow" p14:dur="2000" advTm="32819"/>
    </mc:Choice>
    <mc:Fallback>
      <p:transition spd="slow" advTm="328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702734" y="487891"/>
            <a:ext cx="5181600" cy="5689071"/>
          </a:xfrm>
        </p:spPr>
        <p:txBody>
          <a:bodyPr>
            <a:normAutofit fontScale="62500" lnSpcReduction="20000"/>
          </a:bodyPr>
          <a:lstStyle/>
          <a:p>
            <a:pPr marL="0" indent="0">
              <a:buNone/>
            </a:pPr>
            <a:r>
              <a:rPr lang="en-US" b="1" dirty="0"/>
              <a:t>Checking for understanding</a:t>
            </a:r>
          </a:p>
          <a:p>
            <a:r>
              <a:rPr lang="en-US" sz="2900" dirty="0"/>
              <a:t>Use either/or questions instead of yes/no questions. An example of this is “Did that make you feel happy or sad?”</a:t>
            </a:r>
          </a:p>
          <a:p>
            <a:r>
              <a:rPr lang="en-US" sz="2900" dirty="0"/>
              <a:t>Include an option of answering “I don’t know” to questions and make sure the parent knows that it is ok to say this</a:t>
            </a:r>
          </a:p>
          <a:p>
            <a:r>
              <a:rPr lang="en-US" sz="2900" dirty="0"/>
              <a:t>Keep questions short and simple</a:t>
            </a:r>
          </a:p>
          <a:p>
            <a:r>
              <a:rPr lang="en-US" sz="2900" dirty="0"/>
              <a:t>Use some open-ended questions, e.g., “Tell me what you’ve been doing this week to practice the skills you’ve learnt in this program?”</a:t>
            </a:r>
          </a:p>
          <a:p>
            <a:r>
              <a:rPr lang="en-US" sz="2900" dirty="0"/>
              <a:t>Avoid statement or questions that have too much detail or are too complex</a:t>
            </a:r>
          </a:p>
          <a:p>
            <a:r>
              <a:rPr lang="en-US" sz="2900" dirty="0"/>
              <a:t>Ask factual questions that require immediate and concrete answers</a:t>
            </a:r>
          </a:p>
          <a:p>
            <a:r>
              <a:rPr lang="en-US" sz="2900" dirty="0"/>
              <a:t>Ask the parent to explain a comment you have just made, or to tell you more about it, e.g., “Tell me what it may feel like when labor starts”</a:t>
            </a:r>
          </a:p>
          <a:p>
            <a:r>
              <a:rPr lang="en-US" sz="2900" dirty="0"/>
              <a:t>Ask for examples to illustrate a comment</a:t>
            </a:r>
          </a:p>
          <a:p>
            <a:r>
              <a:rPr lang="en-US" sz="2900" dirty="0"/>
              <a:t>Ask how the parent is going to do the task</a:t>
            </a:r>
          </a:p>
        </p:txBody>
      </p:sp>
      <p:sp>
        <p:nvSpPr>
          <p:cNvPr id="4" name="Content Placeholder 3"/>
          <p:cNvSpPr>
            <a:spLocks noGrp="1"/>
          </p:cNvSpPr>
          <p:nvPr>
            <p:ph sz="half" idx="2"/>
          </p:nvPr>
        </p:nvSpPr>
        <p:spPr>
          <a:xfrm>
            <a:off x="6172200" y="372533"/>
            <a:ext cx="5181600" cy="5804430"/>
          </a:xfrm>
        </p:spPr>
        <p:txBody>
          <a:bodyPr>
            <a:normAutofit fontScale="62500" lnSpcReduction="20000"/>
          </a:bodyPr>
          <a:lstStyle/>
          <a:p>
            <a:pPr marL="0" indent="0">
              <a:buNone/>
            </a:pPr>
            <a:r>
              <a:rPr lang="en-US" dirty="0"/>
              <a:t>Use visuals</a:t>
            </a:r>
          </a:p>
          <a:p>
            <a:pPr marL="0" indent="0">
              <a:buNone/>
            </a:pPr>
            <a:endParaRPr lang="en-US" dirty="0"/>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6625" y="913870"/>
            <a:ext cx="5362575" cy="1457325"/>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91225" y="2683403"/>
            <a:ext cx="5362575" cy="1457325"/>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81700" y="4452936"/>
            <a:ext cx="5372100" cy="1457325"/>
          </a:xfrm>
          <a:prstGeom prst="rect">
            <a:avLst/>
          </a:prstGeom>
        </p:spPr>
      </p:pic>
      <p:pic>
        <p:nvPicPr>
          <p:cNvPr id="1025" name="Picture 1" descr="Demonstration of preparing the bath area; testing the water temperature; and lowering the newborn into the bath"/>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91225" y="903287"/>
            <a:ext cx="5362575" cy="1457325"/>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8BD03679-CA4F-4AD5-85E8-133FE6CEE18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783728873"/>
      </p:ext>
    </p:extLst>
  </p:cSld>
  <p:clrMapOvr>
    <a:masterClrMapping/>
  </p:clrMapOvr>
  <mc:AlternateContent xmlns:mc="http://schemas.openxmlformats.org/markup-compatibility/2006">
    <mc:Choice xmlns:p14="http://schemas.microsoft.com/office/powerpoint/2010/main" Requires="p14">
      <p:transition spd="slow" p14:dur="2000" advTm="19748"/>
    </mc:Choice>
    <mc:Fallback>
      <p:transition spd="slow" advTm="197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300" y="276225"/>
            <a:ext cx="11201400" cy="6305550"/>
          </a:xfrm>
          <a:prstGeom prst="rect">
            <a:avLst/>
          </a:prstGeom>
        </p:spPr>
      </p:pic>
      <p:pic>
        <p:nvPicPr>
          <p:cNvPr id="2" name="Audio 1">
            <a:hlinkClick r:id="" action="ppaction://media"/>
            <a:extLst>
              <a:ext uri="{FF2B5EF4-FFF2-40B4-BE49-F238E27FC236}">
                <a16:creationId xmlns:a16="http://schemas.microsoft.com/office/drawing/2014/main" id="{6252FB19-75D2-4863-8E66-B53D704B36C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029070240"/>
      </p:ext>
    </p:extLst>
  </p:cSld>
  <p:clrMapOvr>
    <a:masterClrMapping/>
  </p:clrMapOvr>
  <mc:AlternateContent xmlns:mc="http://schemas.openxmlformats.org/markup-compatibility/2006">
    <mc:Choice xmlns:p14="http://schemas.microsoft.com/office/powerpoint/2010/main" Requires="p14">
      <p:transition spd="slow" p14:dur="2000" advTm="32003"/>
    </mc:Choice>
    <mc:Fallback>
      <p:transition spd="slow" advTm="320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Medical Encounter Board</a:t>
            </a:r>
          </a:p>
        </p:txBody>
      </p:sp>
      <p:pic>
        <p:nvPicPr>
          <p:cNvPr id="8" name="Picture Placeholder 7"/>
          <p:cNvPicPr>
            <a:picLocks noGrp="1" noChangeAspect="1"/>
          </p:cNvPicPr>
          <p:nvPr>
            <p:ph type="pic" idx="1"/>
          </p:nvPr>
        </p:nvPicPr>
        <p:blipFill>
          <a:blip r:embed="rId5">
            <a:extLst>
              <a:ext uri="{28A0092B-C50C-407E-A947-70E740481C1C}">
                <a14:useLocalDpi xmlns:a14="http://schemas.microsoft.com/office/drawing/2010/main" val="0"/>
              </a:ext>
            </a:extLst>
          </a:blip>
          <a:srcRect l="23944" r="23944"/>
          <a:stretch>
            <a:fillRect/>
          </a:stretch>
        </p:blipFill>
        <p:spPr/>
      </p:pic>
      <p:sp>
        <p:nvSpPr>
          <p:cNvPr id="6" name="Text Placeholder 5"/>
          <p:cNvSpPr>
            <a:spLocks noGrp="1"/>
          </p:cNvSpPr>
          <p:nvPr>
            <p:ph type="body" sz="half" idx="2"/>
          </p:nvPr>
        </p:nvSpPr>
        <p:spPr>
          <a:xfrm>
            <a:off x="839788" y="2057399"/>
            <a:ext cx="3932237" cy="4199467"/>
          </a:xfrm>
        </p:spPr>
        <p:txBody>
          <a:bodyPr>
            <a:normAutofit fontScale="92500"/>
          </a:bodyPr>
          <a:lstStyle/>
          <a:p>
            <a:r>
              <a:rPr lang="en-US" dirty="0"/>
              <a:t>Medical encounters are fraught with communication pitfalls, and, for patients who have limited ability to speak or have a pre-existing condition limiting their communication capabilities, these pitfalls can be multiplied many times. Such patients need to have communication supports at the ready if and when they are not provided with adequate supports during medical encounters.</a:t>
            </a:r>
          </a:p>
          <a:p>
            <a:r>
              <a:rPr lang="en-US" dirty="0"/>
              <a:t>This is an easy-to-use and readily available resource for patients with communication vulnerabilities facing medical interactions and covers some of the  most important phrases that patients wish to convey during medical visits, in emergency rooms, and in related health settings.  </a:t>
            </a:r>
            <a:r>
              <a:rPr lang="en-US" b="1" dirty="0"/>
              <a:t>(LINK)</a:t>
            </a:r>
          </a:p>
          <a:p>
            <a:r>
              <a:rPr lang="en-US" u="sng" dirty="0">
                <a:hlinkClick r:id="rId6"/>
              </a:rPr>
              <a:t>https://widgit-health.com/download-files/medical-encounter-board/MEB-grid-A4.pdf</a:t>
            </a:r>
            <a:endParaRPr lang="en-US" dirty="0"/>
          </a:p>
          <a:p>
            <a:endParaRPr lang="en-US" dirty="0"/>
          </a:p>
          <a:p>
            <a:endParaRPr lang="en-US" dirty="0"/>
          </a:p>
        </p:txBody>
      </p:sp>
      <p:sp>
        <p:nvSpPr>
          <p:cNvPr id="7" name="Rectangle 6"/>
          <p:cNvSpPr/>
          <p:nvPr/>
        </p:nvSpPr>
        <p:spPr>
          <a:xfrm>
            <a:off x="3048000" y="3105835"/>
            <a:ext cx="6096000" cy="369332"/>
          </a:xfrm>
          <a:prstGeom prst="rect">
            <a:avLst/>
          </a:prstGeom>
        </p:spPr>
        <p:txBody>
          <a:bodyPr>
            <a:spAutoFit/>
          </a:bodyPr>
          <a:lstStyle/>
          <a:p>
            <a:endParaRPr lang="en-US" dirty="0"/>
          </a:p>
        </p:txBody>
      </p:sp>
      <p:pic>
        <p:nvPicPr>
          <p:cNvPr id="2" name="Audio 1">
            <a:hlinkClick r:id="" action="ppaction://media"/>
            <a:extLst>
              <a:ext uri="{FF2B5EF4-FFF2-40B4-BE49-F238E27FC236}">
                <a16:creationId xmlns:a16="http://schemas.microsoft.com/office/drawing/2014/main" id="{5A5FC340-FDBD-463C-9C2E-86814F460C1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781906911"/>
      </p:ext>
    </p:extLst>
  </p:cSld>
  <p:clrMapOvr>
    <a:masterClrMapping/>
  </p:clrMapOvr>
  <mc:AlternateContent xmlns:mc="http://schemas.openxmlformats.org/markup-compatibility/2006">
    <mc:Choice xmlns:p14="http://schemas.microsoft.com/office/powerpoint/2010/main" Requires="p14">
      <p:transition spd="slow" p14:dur="2000" advTm="47924"/>
    </mc:Choice>
    <mc:Fallback>
      <p:transition spd="slow" advTm="479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4AF0A-7385-4FC8-8270-F905F83BDD29}"/>
              </a:ext>
            </a:extLst>
          </p:cNvPr>
          <p:cNvSpPr>
            <a:spLocks noGrp="1"/>
          </p:cNvSpPr>
          <p:nvPr>
            <p:ph type="title"/>
          </p:nvPr>
        </p:nvSpPr>
        <p:spPr/>
        <p:txBody>
          <a:bodyPr/>
          <a:lstStyle/>
          <a:p>
            <a:r>
              <a:rPr lang="en-US" dirty="0"/>
              <a:t>Managing money</a:t>
            </a:r>
          </a:p>
        </p:txBody>
      </p:sp>
      <p:sp>
        <p:nvSpPr>
          <p:cNvPr id="3" name="Content Placeholder 2">
            <a:extLst>
              <a:ext uri="{FF2B5EF4-FFF2-40B4-BE49-F238E27FC236}">
                <a16:creationId xmlns:a16="http://schemas.microsoft.com/office/drawing/2014/main" id="{614B2533-838A-4321-879E-3DEF3847B096}"/>
              </a:ext>
            </a:extLst>
          </p:cNvPr>
          <p:cNvSpPr>
            <a:spLocks noGrp="1"/>
          </p:cNvSpPr>
          <p:nvPr>
            <p:ph idx="1"/>
          </p:nvPr>
        </p:nvSpPr>
        <p:spPr/>
        <p:txBody>
          <a:bodyPr>
            <a:normAutofit fontScale="85000" lnSpcReduction="10000"/>
          </a:bodyPr>
          <a:lstStyle/>
          <a:p>
            <a:r>
              <a:rPr lang="en-US" dirty="0"/>
              <a:t>Budgeting for Students with Autism and Learning Differences (Plus Helpful Tips for Parents)</a:t>
            </a:r>
          </a:p>
          <a:p>
            <a:pPr marL="0" indent="0">
              <a:buNone/>
            </a:pPr>
            <a:r>
              <a:rPr lang="en-US" u="sng" dirty="0">
                <a:hlinkClick r:id="rId4"/>
              </a:rPr>
              <a:t>http://info.cipworldwide.org/blog/budgeting-for-young-students-with-autism-and-learning-differences?utm_campaign=Full+Year+Program+Enrollment+2017-2018&amp;utm_source=hs_email&amp;utm_medium=email&amp;utm_content=54669928&amp;_hsenc=p2ANqtz-9KlaZytW8NGtE9cLbW6JF7BWXNocuoxrl3h4GR7mAHIOE-edmtaylMXnKrMdL9TZvUxl57Proh_UeUULs-WZu758-OMg&amp;_hsmi=54670453</a:t>
            </a:r>
            <a:endParaRPr lang="en-US" dirty="0"/>
          </a:p>
          <a:p>
            <a:endParaRPr lang="en-US" dirty="0"/>
          </a:p>
          <a:p>
            <a:r>
              <a:rPr lang="en-US" dirty="0"/>
              <a:t>Financial Literacy for students with disabilities</a:t>
            </a:r>
          </a:p>
          <a:p>
            <a:pPr marL="0" indent="0">
              <a:buNone/>
            </a:pPr>
            <a:r>
              <a:rPr lang="en-US" u="sng" dirty="0">
                <a:hlinkClick r:id="rId5"/>
              </a:rPr>
              <a:t>https://www.eparent.com/features-3/financial-literacy-students-disabilities-necessary-life-skill-independent-living/</a:t>
            </a:r>
            <a:endParaRPr lang="en-US" dirty="0"/>
          </a:p>
          <a:p>
            <a:pPr marL="0" indent="0">
              <a:buNone/>
            </a:pPr>
            <a:r>
              <a:rPr lang="en-US" dirty="0"/>
              <a:t> </a:t>
            </a:r>
          </a:p>
          <a:p>
            <a:endParaRPr lang="en-US" dirty="0"/>
          </a:p>
        </p:txBody>
      </p:sp>
      <p:pic>
        <p:nvPicPr>
          <p:cNvPr id="4" name="Audio 3">
            <a:hlinkClick r:id="" action="ppaction://media"/>
            <a:extLst>
              <a:ext uri="{FF2B5EF4-FFF2-40B4-BE49-F238E27FC236}">
                <a16:creationId xmlns:a16="http://schemas.microsoft.com/office/drawing/2014/main" id="{7D6F3715-DC17-49C2-847B-F5FFBBC0BC2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730833469"/>
      </p:ext>
    </p:extLst>
  </p:cSld>
  <p:clrMapOvr>
    <a:masterClrMapping/>
  </p:clrMapOvr>
  <mc:AlternateContent xmlns:mc="http://schemas.openxmlformats.org/markup-compatibility/2006">
    <mc:Choice xmlns:p14="http://schemas.microsoft.com/office/powerpoint/2010/main" Requires="p14">
      <p:transition spd="slow" p14:dur="2000" advTm="15387"/>
    </mc:Choice>
    <mc:Fallback>
      <p:transition spd="slow" advTm="153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484DF-505F-42C9-8635-AC0C56FD7EBD}"/>
              </a:ext>
            </a:extLst>
          </p:cNvPr>
          <p:cNvSpPr>
            <a:spLocks noGrp="1"/>
          </p:cNvSpPr>
          <p:nvPr>
            <p:ph type="title"/>
          </p:nvPr>
        </p:nvSpPr>
        <p:spPr>
          <a:xfrm>
            <a:off x="2553949" y="365125"/>
            <a:ext cx="8799851" cy="1325563"/>
          </a:xfrm>
        </p:spPr>
        <p:txBody>
          <a:bodyPr/>
          <a:lstStyle/>
          <a:p>
            <a:r>
              <a:rPr lang="en-US" dirty="0"/>
              <a:t>Managing low literacy levels</a:t>
            </a:r>
          </a:p>
        </p:txBody>
      </p:sp>
      <p:sp>
        <p:nvSpPr>
          <p:cNvPr id="3" name="Content Placeholder 2">
            <a:extLst>
              <a:ext uri="{FF2B5EF4-FFF2-40B4-BE49-F238E27FC236}">
                <a16:creationId xmlns:a16="http://schemas.microsoft.com/office/drawing/2014/main" id="{B62C7996-AF46-479A-951A-992CB9CB639E}"/>
              </a:ext>
            </a:extLst>
          </p:cNvPr>
          <p:cNvSpPr>
            <a:spLocks noGrp="1"/>
          </p:cNvSpPr>
          <p:nvPr>
            <p:ph idx="1"/>
          </p:nvPr>
        </p:nvSpPr>
        <p:spPr>
          <a:xfrm>
            <a:off x="838200" y="1825625"/>
            <a:ext cx="10515600" cy="4398712"/>
          </a:xfrm>
          <a:noFill/>
        </p:spPr>
        <p:txBody>
          <a:bodyPr>
            <a:normAutofit/>
          </a:bodyPr>
          <a:lstStyle/>
          <a:p>
            <a:pPr marL="0" indent="0">
              <a:buNone/>
            </a:pPr>
            <a:endParaRPr lang="en-US" dirty="0"/>
          </a:p>
          <a:p>
            <a:pPr marL="0" indent="0">
              <a:buNone/>
            </a:pPr>
            <a:r>
              <a:rPr lang="en-US" dirty="0"/>
              <a:t>DO:</a:t>
            </a:r>
          </a:p>
          <a:p>
            <a:r>
              <a:rPr lang="en-US" dirty="0"/>
              <a:t>If you see behavioral indicators, ask if they have difficulty with certain skills (reading, writing, or math).  If they acknowledge a difficulty, </a:t>
            </a:r>
            <a:r>
              <a:rPr lang="en-US" b="1" dirty="0"/>
              <a:t>ask what helps</a:t>
            </a:r>
            <a:r>
              <a:rPr lang="en-US" dirty="0"/>
              <a:t>.</a:t>
            </a:r>
          </a:p>
          <a:p>
            <a:r>
              <a:rPr lang="en-US" dirty="0"/>
              <a:t>Give them an example with an offer to help “This document can be hard to understand, I’m happy to (read or point out) the things you need to do if that helps you.” (or</a:t>
            </a:r>
            <a:r>
              <a:rPr lang="en-US" dirty="0">
                <a:solidFill>
                  <a:srgbClr val="FF0000"/>
                </a:solidFill>
              </a:rPr>
              <a:t> highlight,</a:t>
            </a:r>
            <a:r>
              <a:rPr lang="en-US" dirty="0"/>
              <a:t> </a:t>
            </a:r>
            <a:r>
              <a:rPr lang="en-US" b="1" dirty="0"/>
              <a:t>bold, </a:t>
            </a:r>
            <a:r>
              <a:rPr lang="en-US" sz="4300" dirty="0"/>
              <a:t>enlarge, </a:t>
            </a:r>
            <a:r>
              <a:rPr lang="en-US" sz="3000" dirty="0"/>
              <a:t>separate list</a:t>
            </a:r>
            <a:r>
              <a:rPr lang="en-US" dirty="0"/>
              <a:t>)</a:t>
            </a:r>
          </a:p>
          <a:p>
            <a:endParaRPr lang="en-US" dirty="0"/>
          </a:p>
        </p:txBody>
      </p:sp>
      <p:pic>
        <p:nvPicPr>
          <p:cNvPr id="4" name="Audio 3">
            <a:hlinkClick r:id="" action="ppaction://media"/>
            <a:extLst>
              <a:ext uri="{FF2B5EF4-FFF2-40B4-BE49-F238E27FC236}">
                <a16:creationId xmlns:a16="http://schemas.microsoft.com/office/drawing/2014/main" id="{D01C22E7-3560-433F-B4D6-DE01103D4D6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567897541"/>
      </p:ext>
    </p:extLst>
  </p:cSld>
  <p:clrMapOvr>
    <a:masterClrMapping/>
  </p:clrMapOvr>
  <mc:AlternateContent xmlns:mc="http://schemas.openxmlformats.org/markup-compatibility/2006">
    <mc:Choice xmlns:p14="http://schemas.microsoft.com/office/powerpoint/2010/main" Requires="p14">
      <p:transition spd="slow" p14:dur="2000" advTm="103472"/>
    </mc:Choice>
    <mc:Fallback>
      <p:transition spd="slow" advTm="1034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B89DA-F82C-4B38-8FAD-71716849F103}"/>
              </a:ext>
            </a:extLst>
          </p:cNvPr>
          <p:cNvSpPr>
            <a:spLocks noGrp="1"/>
          </p:cNvSpPr>
          <p:nvPr>
            <p:ph type="title"/>
          </p:nvPr>
        </p:nvSpPr>
        <p:spPr/>
        <p:txBody>
          <a:bodyPr/>
          <a:lstStyle/>
          <a:p>
            <a:r>
              <a:rPr lang="en-US" dirty="0"/>
              <a:t>Work smarter, not harder – time vs. tech</a:t>
            </a:r>
          </a:p>
        </p:txBody>
      </p:sp>
      <p:sp>
        <p:nvSpPr>
          <p:cNvPr id="3" name="Content Placeholder 2">
            <a:extLst>
              <a:ext uri="{FF2B5EF4-FFF2-40B4-BE49-F238E27FC236}">
                <a16:creationId xmlns:a16="http://schemas.microsoft.com/office/drawing/2014/main" id="{00814B35-4982-4AE5-B274-F6028ABA99BE}"/>
              </a:ext>
            </a:extLst>
          </p:cNvPr>
          <p:cNvSpPr>
            <a:spLocks noGrp="1"/>
          </p:cNvSpPr>
          <p:nvPr>
            <p:ph idx="1"/>
          </p:nvPr>
        </p:nvSpPr>
        <p:spPr>
          <a:xfrm>
            <a:off x="838200" y="1825625"/>
            <a:ext cx="10515600" cy="4868138"/>
          </a:xfrm>
        </p:spPr>
        <p:txBody>
          <a:bodyPr>
            <a:normAutofit lnSpcReduction="10000"/>
          </a:bodyPr>
          <a:lstStyle/>
          <a:p>
            <a:r>
              <a:rPr lang="en-US" sz="3200" b="1" dirty="0"/>
              <a:t>Read up </a:t>
            </a:r>
            <a:r>
              <a:rPr lang="en-US" sz="3200" dirty="0"/>
              <a:t>on </a:t>
            </a:r>
            <a:r>
              <a:rPr lang="en-US" sz="3200" b="1" dirty="0"/>
              <a:t>how your approach or materials can be adapted.  </a:t>
            </a:r>
          </a:p>
          <a:p>
            <a:pPr marL="0" indent="0">
              <a:buNone/>
            </a:pPr>
            <a:endParaRPr lang="en-US" sz="3200" dirty="0"/>
          </a:p>
          <a:p>
            <a:pPr marL="0" indent="0">
              <a:buNone/>
            </a:pPr>
            <a:r>
              <a:rPr lang="en-US" sz="3200" dirty="0"/>
              <a:t>For example, for someone who struggles with reading:</a:t>
            </a:r>
          </a:p>
          <a:p>
            <a:r>
              <a:rPr lang="en-US" sz="3200" b="1" dirty="0"/>
              <a:t>Allow them to record </a:t>
            </a:r>
            <a:r>
              <a:rPr lang="en-US" sz="3200" dirty="0"/>
              <a:t>you on their phone as you read the intervention plan to them and discuss exactly what they need to do.</a:t>
            </a:r>
          </a:p>
          <a:p>
            <a:r>
              <a:rPr lang="en-US" sz="3200" dirty="0"/>
              <a:t>Ask if any parenting education they need can be taught using </a:t>
            </a:r>
            <a:r>
              <a:rPr lang="en-US" sz="3200" b="1" dirty="0"/>
              <a:t>“easy read” </a:t>
            </a:r>
            <a:r>
              <a:rPr lang="en-US" sz="3200" dirty="0"/>
              <a:t>materials or computer </a:t>
            </a:r>
            <a:r>
              <a:rPr lang="en-US" sz="3200" b="1" dirty="0"/>
              <a:t>software that will read </a:t>
            </a:r>
            <a:r>
              <a:rPr lang="en-US" sz="3200" dirty="0"/>
              <a:t>the material to them.</a:t>
            </a:r>
          </a:p>
          <a:p>
            <a:endParaRPr lang="en-US" dirty="0"/>
          </a:p>
        </p:txBody>
      </p:sp>
      <p:pic>
        <p:nvPicPr>
          <p:cNvPr id="4" name="Audio 3">
            <a:hlinkClick r:id="" action="ppaction://media"/>
            <a:extLst>
              <a:ext uri="{FF2B5EF4-FFF2-40B4-BE49-F238E27FC236}">
                <a16:creationId xmlns:a16="http://schemas.microsoft.com/office/drawing/2014/main" id="{D9C5654C-391A-47D0-9708-2BF8B465591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774126548"/>
      </p:ext>
    </p:extLst>
  </p:cSld>
  <p:clrMapOvr>
    <a:masterClrMapping/>
  </p:clrMapOvr>
  <mc:AlternateContent xmlns:mc="http://schemas.openxmlformats.org/markup-compatibility/2006">
    <mc:Choice xmlns:p14="http://schemas.microsoft.com/office/powerpoint/2010/main" Requires="p14">
      <p:transition spd="slow" p14:dur="2000" advTm="36955"/>
    </mc:Choice>
    <mc:Fallback>
      <p:transition spd="slow" advTm="369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ook cover:  You Make a Difference in Helping Your Child Learn by Ayala Manolson">
            <a:extLst>
              <a:ext uri="{FF2B5EF4-FFF2-40B4-BE49-F238E27FC236}">
                <a16:creationId xmlns:a16="http://schemas.microsoft.com/office/drawing/2014/main" id="{73A502FC-9371-4A91-AEAC-BDB3E3D4C02A}"/>
              </a:ext>
            </a:extLst>
          </p:cNvPr>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bwMode="auto">
          <a:xfrm>
            <a:off x="1597261" y="659556"/>
            <a:ext cx="3378253" cy="435133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ook cover:  HELP When the Parent has Disabilities by Stephanie Parks Warshaw">
            <a:extLst>
              <a:ext uri="{FF2B5EF4-FFF2-40B4-BE49-F238E27FC236}">
                <a16:creationId xmlns:a16="http://schemas.microsoft.com/office/drawing/2014/main" id="{1BA0118B-708B-4B6D-90F4-D50D0B20DFCE}"/>
              </a:ext>
            </a:extLst>
          </p:cNvPr>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bwMode="auto">
          <a:xfrm>
            <a:off x="7216488" y="536896"/>
            <a:ext cx="3295650" cy="432435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99AC3EC7-1FD9-454C-AFCC-99F1C9A4BFB0}"/>
              </a:ext>
            </a:extLst>
          </p:cNvPr>
          <p:cNvSpPr/>
          <p:nvPr/>
        </p:nvSpPr>
        <p:spPr>
          <a:xfrm>
            <a:off x="422246" y="5133554"/>
            <a:ext cx="5122878" cy="1169551"/>
          </a:xfrm>
          <a:prstGeom prst="rect">
            <a:avLst/>
          </a:prstGeom>
        </p:spPr>
        <p:txBody>
          <a:bodyPr wrap="square">
            <a:spAutoFit/>
          </a:bodyPr>
          <a:lstStyle/>
          <a:p>
            <a:r>
              <a:rPr lang="en-US" sz="1400" dirty="0">
                <a:solidFill>
                  <a:srgbClr val="1D2129"/>
                </a:solidFill>
                <a:latin typeface="Verdana" panose="020B0604030504040204" pitchFamily="34" charset="0"/>
                <a:ea typeface="Times New Roman" panose="02020603050405020304" pitchFamily="18" charset="0"/>
                <a:cs typeface="Times New Roman" panose="02020603050405020304" pitchFamily="18" charset="0"/>
              </a:rPr>
              <a:t>Well-illustrated guidebooks are designed to help parents with limited literacy skills foster their children’s self-esteem and language development. Accompanying DVD to use with parents. Available in English or Spanish ($24.95) </a:t>
            </a:r>
            <a:endParaRPr lang="en-US" sz="1400" dirty="0"/>
          </a:p>
        </p:txBody>
      </p:sp>
      <p:sp>
        <p:nvSpPr>
          <p:cNvPr id="6" name="Rectangle 5">
            <a:extLst>
              <a:ext uri="{FF2B5EF4-FFF2-40B4-BE49-F238E27FC236}">
                <a16:creationId xmlns:a16="http://schemas.microsoft.com/office/drawing/2014/main" id="{EBCD2622-6884-4A8C-8D27-39AA151BA8BB}"/>
              </a:ext>
            </a:extLst>
          </p:cNvPr>
          <p:cNvSpPr/>
          <p:nvPr/>
        </p:nvSpPr>
        <p:spPr>
          <a:xfrm>
            <a:off x="6543413" y="4840012"/>
            <a:ext cx="4890781" cy="1463093"/>
          </a:xfrm>
          <a:prstGeom prst="rect">
            <a:avLst/>
          </a:prstGeom>
        </p:spPr>
        <p:txBody>
          <a:bodyPr wrap="square">
            <a:spAutoFit/>
          </a:bodyPr>
          <a:lstStyle/>
          <a:p>
            <a:pPr>
              <a:lnSpc>
                <a:spcPct val="107000"/>
              </a:lnSpc>
            </a:pPr>
            <a:r>
              <a:rPr lang="en-US" sz="1400" dirty="0">
                <a:solidFill>
                  <a:srgbClr val="1D2129"/>
                </a:solidFill>
                <a:latin typeface="Verdana" panose="020B0604030504040204" pitchFamily="34" charset="0"/>
                <a:ea typeface="Times New Roman" panose="02020603050405020304" pitchFamily="18" charset="0"/>
                <a:cs typeface="Times New Roman" panose="02020603050405020304" pitchFamily="18" charset="0"/>
              </a:rPr>
              <a:t>This resource offers thousands of activities and training techniques for directly involving parents who are blind, deaf, have physical or learning disabilities, or have cognitive delays with children birth-2 years.  Helpful for meeting IEP/IFSP requirements. </a:t>
            </a:r>
            <a:endParaRPr lang="en-US" dirty="0"/>
          </a:p>
        </p:txBody>
      </p:sp>
      <p:pic>
        <p:nvPicPr>
          <p:cNvPr id="2" name="Audio 1">
            <a:hlinkClick r:id="" action="ppaction://media"/>
            <a:extLst>
              <a:ext uri="{FF2B5EF4-FFF2-40B4-BE49-F238E27FC236}">
                <a16:creationId xmlns:a16="http://schemas.microsoft.com/office/drawing/2014/main" id="{3508169C-97CC-4B3E-98D8-4233E027544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244812432"/>
      </p:ext>
    </p:extLst>
  </p:cSld>
  <p:clrMapOvr>
    <a:masterClrMapping/>
  </p:clrMapOvr>
  <mc:AlternateContent xmlns:mc="http://schemas.openxmlformats.org/markup-compatibility/2006">
    <mc:Choice xmlns:p14="http://schemas.microsoft.com/office/powerpoint/2010/main" Requires="p14">
      <p:transition spd="slow" p14:dur="2000" advTm="39188"/>
    </mc:Choice>
    <mc:Fallback>
      <p:transition spd="slow" advTm="391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935C6E-1653-443C-A762-DD4A79D5BAE9}"/>
              </a:ext>
            </a:extLst>
          </p:cNvPr>
          <p:cNvSpPr>
            <a:spLocks noGrp="1"/>
          </p:cNvSpPr>
          <p:nvPr>
            <p:ph type="title"/>
          </p:nvPr>
        </p:nvSpPr>
        <p:spPr/>
        <p:txBody>
          <a:bodyPr>
            <a:normAutofit/>
          </a:bodyPr>
          <a:lstStyle/>
          <a:p>
            <a:r>
              <a:rPr lang="en-US" sz="3600" dirty="0"/>
              <a:t>Healthy Bodies – A parents guide on puberty for girls &amp; boys with disabilities from Vanderbilt University  (free)</a:t>
            </a:r>
          </a:p>
        </p:txBody>
      </p:sp>
      <p:sp>
        <p:nvSpPr>
          <p:cNvPr id="3" name="Content Placeholder 2">
            <a:extLst>
              <a:ext uri="{FF2B5EF4-FFF2-40B4-BE49-F238E27FC236}">
                <a16:creationId xmlns:a16="http://schemas.microsoft.com/office/drawing/2014/main" id="{4D6C562B-8A6E-4160-9E42-8DCDF6FF00FA}"/>
              </a:ext>
            </a:extLst>
          </p:cNvPr>
          <p:cNvSpPr>
            <a:spLocks noGrp="1"/>
          </p:cNvSpPr>
          <p:nvPr>
            <p:ph idx="1"/>
          </p:nvPr>
        </p:nvSpPr>
        <p:spPr>
          <a:xfrm>
            <a:off x="838200" y="2141537"/>
            <a:ext cx="10515600" cy="4351338"/>
          </a:xfrm>
        </p:spPr>
        <p:txBody>
          <a:bodyPr>
            <a:normAutofit fontScale="77500" lnSpcReduction="20000"/>
          </a:bodyPr>
          <a:lstStyle/>
          <a:p>
            <a:pPr marL="0" indent="0">
              <a:buNone/>
            </a:pPr>
            <a:r>
              <a:rPr lang="en-US" dirty="0"/>
              <a:t>Puberty can be a stressful and confusing time for you and your child with an Intellectual and/or Developmental Disability (I/DD). In spite of delays in other areas, children with I/DD usually enter puberty around the same time as other children their age. Some children with I/DD, including children with spina bifida and cerebral palsy, may start puberty early (called precocious puberty). This toolkit gives you resources and tips on how to talk to your child about these sensitive topics. </a:t>
            </a:r>
          </a:p>
          <a:p>
            <a:r>
              <a:rPr lang="en-US" dirty="0"/>
              <a:t>The toolkit web version is a pdf version of the printed toolkit that you can print for your reference.  Separate toolkits for boys and girls.</a:t>
            </a:r>
            <a:br>
              <a:rPr lang="en-US" dirty="0"/>
            </a:br>
            <a:endParaRPr lang="en-US" dirty="0"/>
          </a:p>
          <a:p>
            <a:r>
              <a:rPr lang="en-US" dirty="0"/>
              <a:t>The toolkit appendix has storyboards and visuals that you can use in implementing the methods outlined in the toolkit. This file is not included in the printed manual. You may choose to print the entire appendix, or you may want to print a particular page or set of pictures to laminate for everyday use. You may share these pictures with others who work with or care for your child.</a:t>
            </a:r>
          </a:p>
          <a:p>
            <a:pPr marL="0" indent="0">
              <a:buNone/>
            </a:pPr>
            <a:r>
              <a:rPr lang="en-US" dirty="0">
                <a:hlinkClick r:id="rId4"/>
              </a:rPr>
              <a:t>https://vkc.mc.vanderbilt.edu/healthybodies/index.html</a:t>
            </a:r>
            <a:endParaRPr lang="en-US" dirty="0"/>
          </a:p>
          <a:p>
            <a:endParaRPr lang="en-US" dirty="0"/>
          </a:p>
        </p:txBody>
      </p:sp>
      <p:pic>
        <p:nvPicPr>
          <p:cNvPr id="4" name="Audio 3">
            <a:hlinkClick r:id="" action="ppaction://media"/>
            <a:extLst>
              <a:ext uri="{FF2B5EF4-FFF2-40B4-BE49-F238E27FC236}">
                <a16:creationId xmlns:a16="http://schemas.microsoft.com/office/drawing/2014/main" id="{0CABDA1D-A554-4F9A-80D5-F98E5FAB8A3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781682642"/>
      </p:ext>
    </p:extLst>
  </p:cSld>
  <p:clrMapOvr>
    <a:masterClrMapping/>
  </p:clrMapOvr>
  <mc:AlternateContent xmlns:mc="http://schemas.openxmlformats.org/markup-compatibility/2006">
    <mc:Choice xmlns:p14="http://schemas.microsoft.com/office/powerpoint/2010/main" Requires="p14">
      <p:transition spd="slow" p14:dur="2000" advTm="69994"/>
    </mc:Choice>
    <mc:Fallback>
      <p:transition spd="slow" advTm="699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Assistive Technology for Parents with Disabilities</a:t>
            </a:r>
          </a:p>
        </p:txBody>
      </p:sp>
      <p:sp>
        <p:nvSpPr>
          <p:cNvPr id="6" name="Content Placeholder 5"/>
          <p:cNvSpPr>
            <a:spLocks noGrp="1"/>
          </p:cNvSpPr>
          <p:nvPr>
            <p:ph idx="1"/>
          </p:nvPr>
        </p:nvSpPr>
        <p:spPr/>
        <p:txBody>
          <a:bodyPr/>
          <a:lstStyle/>
          <a:p>
            <a:pPr marL="0" indent="0">
              <a:buNone/>
            </a:pPr>
            <a:r>
              <a:rPr lang="en-US" sz="2400" dirty="0">
                <a:hlinkClick r:id="rId4"/>
              </a:rPr>
              <a:t>http://idahoat.org/Portals/60/Documents/Services/Resources/AT_ParentsHandbook.pdf</a:t>
            </a:r>
            <a:r>
              <a:rPr lang="en-US" sz="2400" dirty="0"/>
              <a:t> and</a:t>
            </a:r>
          </a:p>
          <a:p>
            <a:pPr marL="0" indent="0">
              <a:buNone/>
            </a:pPr>
            <a:r>
              <a:rPr lang="en-US" sz="2400" dirty="0">
                <a:hlinkClick r:id="rId5"/>
              </a:rPr>
              <a:t>http://idahoat.org/Portals/60/Documents/Services/Resources/AT_CognitiveImpairmentsHandbook.pdf</a:t>
            </a:r>
            <a:endParaRPr lang="en-US" sz="2400" dirty="0"/>
          </a:p>
          <a:p>
            <a:pPr marL="0" indent="0">
              <a:buNone/>
            </a:pPr>
            <a:endParaRPr lang="en-US" sz="2400" dirty="0"/>
          </a:p>
          <a:p>
            <a:endParaRPr lang="en-US" dirty="0"/>
          </a:p>
        </p:txBody>
      </p:sp>
      <p:sp>
        <p:nvSpPr>
          <p:cNvPr id="7" name="Text Placeholder 6"/>
          <p:cNvSpPr>
            <a:spLocks noGrp="1"/>
          </p:cNvSpPr>
          <p:nvPr>
            <p:ph type="body" sz="half" idx="2"/>
          </p:nvPr>
        </p:nvSpPr>
        <p:spPr/>
        <p:txBody>
          <a:bodyPr>
            <a:noAutofit/>
          </a:bodyPr>
          <a:lstStyle/>
          <a:p>
            <a:endParaRPr lang="en-US" sz="2400" dirty="0"/>
          </a:p>
          <a:p>
            <a:r>
              <a:rPr lang="en-US" sz="2400" dirty="0"/>
              <a:t>2 practical guides that offers room by room suggestions for technology that can help with parenting tasks.  (</a:t>
            </a:r>
            <a:r>
              <a:rPr lang="en-US" sz="2400" b="1" dirty="0"/>
              <a:t>LINK</a:t>
            </a:r>
            <a:r>
              <a:rPr lang="en-US" sz="2400" dirty="0"/>
              <a:t>)</a:t>
            </a:r>
          </a:p>
          <a:p>
            <a:r>
              <a:rPr lang="en-US" sz="2400" dirty="0"/>
              <a:t>Source:  The Idaho Assistive Technology Project</a:t>
            </a:r>
          </a:p>
        </p:txBody>
      </p:sp>
      <p:pic>
        <p:nvPicPr>
          <p:cNvPr id="8" name="Picture 7"/>
          <p:cNvPicPr>
            <a:picLocks noChangeAspect="1"/>
          </p:cNvPicPr>
          <p:nvPr/>
        </p:nvPicPr>
        <p:blipFill>
          <a:blip r:embed="rId6"/>
          <a:stretch>
            <a:fillRect/>
          </a:stretch>
        </p:blipFill>
        <p:spPr>
          <a:xfrm>
            <a:off x="6791417" y="2678809"/>
            <a:ext cx="3132447" cy="4094702"/>
          </a:xfrm>
          <a:prstGeom prst="rect">
            <a:avLst/>
          </a:prstGeom>
        </p:spPr>
      </p:pic>
      <p:pic>
        <p:nvPicPr>
          <p:cNvPr id="3" name="Audio 2">
            <a:hlinkClick r:id="" action="ppaction://media"/>
            <a:extLst>
              <a:ext uri="{FF2B5EF4-FFF2-40B4-BE49-F238E27FC236}">
                <a16:creationId xmlns:a16="http://schemas.microsoft.com/office/drawing/2014/main" id="{08124C3F-B7E0-4C3E-B2E0-72FA71581D4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98215636"/>
      </p:ext>
    </p:extLst>
  </p:cSld>
  <p:clrMapOvr>
    <a:masterClrMapping/>
  </p:clrMapOvr>
  <mc:AlternateContent xmlns:mc="http://schemas.openxmlformats.org/markup-compatibility/2006">
    <mc:Choice xmlns:p14="http://schemas.microsoft.com/office/powerpoint/2010/main" Requires="p14">
      <p:transition spd="slow" p14:dur="2000" advTm="34115"/>
    </mc:Choice>
    <mc:Fallback>
      <p:transition spd="slow" advTm="341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DigiScan</a:t>
            </a:r>
            <a:r>
              <a:rPr lang="en-US" dirty="0"/>
              <a:t> Infrared Talking Thermometer</a:t>
            </a:r>
          </a:p>
        </p:txBody>
      </p:sp>
      <p:sp>
        <p:nvSpPr>
          <p:cNvPr id="4" name="Text Placeholder 3"/>
          <p:cNvSpPr>
            <a:spLocks noGrp="1"/>
          </p:cNvSpPr>
          <p:nvPr>
            <p:ph type="body" sz="half" idx="2"/>
          </p:nvPr>
        </p:nvSpPr>
        <p:spPr/>
        <p:txBody>
          <a:bodyPr/>
          <a:lstStyle/>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sz="2400" dirty="0"/>
              <a:t>Helpful for parents with visual impairments</a:t>
            </a:r>
          </a:p>
          <a:p>
            <a:pPr marL="285750" indent="-285750">
              <a:buFont typeface="Arial" panose="020B0604020202020204" pitchFamily="34" charset="0"/>
              <a:buChar char="•"/>
            </a:pPr>
            <a:r>
              <a:rPr lang="en-US" sz="2400" dirty="0"/>
              <a:t>Instantly speaks the temperature results</a:t>
            </a:r>
          </a:p>
          <a:p>
            <a:pPr marL="285750" indent="-285750">
              <a:buFont typeface="Arial" panose="020B0604020202020204" pitchFamily="34" charset="0"/>
              <a:buChar char="•"/>
            </a:pPr>
            <a:r>
              <a:rPr lang="en-US" sz="2400" dirty="0"/>
              <a:t>Red indicator lights when a fever is detected</a:t>
            </a:r>
          </a:p>
          <a:p>
            <a:pPr marL="285750" indent="-285750">
              <a:buFont typeface="Arial" panose="020B0604020202020204" pitchFamily="34" charset="0"/>
              <a:buChar char="•"/>
            </a:pPr>
            <a:r>
              <a:rPr lang="en-US" sz="2400" dirty="0"/>
              <a:t>May also be helpful for a parent with an intellectual disability</a:t>
            </a:r>
          </a:p>
          <a:p>
            <a:endParaRPr lang="en-US" dirty="0"/>
          </a:p>
        </p:txBody>
      </p:sp>
      <p:pic>
        <p:nvPicPr>
          <p:cNvPr id="5" name="Picture Placeholder 9"/>
          <p:cNvPicPr>
            <a:picLocks noGrp="1" noChangeAspect="1"/>
          </p:cNvPicPr>
          <p:nvPr>
            <p:ph type="pic" idx="1"/>
          </p:nvPr>
        </p:nvPicPr>
        <p:blipFill>
          <a:blip r:embed="rId4">
            <a:extLst>
              <a:ext uri="{28A0092B-C50C-407E-A947-70E740481C1C}">
                <a14:useLocalDpi xmlns:a14="http://schemas.microsoft.com/office/drawing/2010/main" val="0"/>
              </a:ext>
            </a:extLst>
          </a:blip>
          <a:srcRect t="10520" b="10520"/>
          <a:stretch>
            <a:fillRect/>
          </a:stretch>
        </p:blipFill>
        <p:spPr/>
      </p:pic>
      <p:pic>
        <p:nvPicPr>
          <p:cNvPr id="3" name="Audio 2">
            <a:hlinkClick r:id="" action="ppaction://media"/>
            <a:extLst>
              <a:ext uri="{FF2B5EF4-FFF2-40B4-BE49-F238E27FC236}">
                <a16:creationId xmlns:a16="http://schemas.microsoft.com/office/drawing/2014/main" id="{A9446412-C100-4F12-8C02-1D58AB7036B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506444083"/>
      </p:ext>
    </p:extLst>
  </p:cSld>
  <p:clrMapOvr>
    <a:masterClrMapping/>
  </p:clrMapOvr>
  <mc:AlternateContent xmlns:mc="http://schemas.openxmlformats.org/markup-compatibility/2006">
    <mc:Choice xmlns:p14="http://schemas.microsoft.com/office/powerpoint/2010/main" Requires="p14">
      <p:transition spd="slow" p14:dur="2000" advTm="21755"/>
    </mc:Choice>
    <mc:Fallback>
      <p:transition spd="slow" advTm="217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Information ….. for you, the parents, their providers &amp; their natural supports</a:t>
            </a:r>
          </a:p>
        </p:txBody>
      </p:sp>
      <p:sp>
        <p:nvSpPr>
          <p:cNvPr id="3" name="Content Placeholder 2"/>
          <p:cNvSpPr>
            <a:spLocks noGrp="1"/>
          </p:cNvSpPr>
          <p:nvPr>
            <p:ph idx="1"/>
          </p:nvPr>
        </p:nvSpPr>
        <p:spPr/>
        <p:txBody>
          <a:bodyPr>
            <a:normAutofit lnSpcReduction="10000"/>
          </a:bodyPr>
          <a:lstStyle/>
          <a:p>
            <a:r>
              <a:rPr lang="en-US" sz="3600" dirty="0"/>
              <a:t>Resource guide for providers supporting parents with disabilities  (LINK)</a:t>
            </a:r>
          </a:p>
          <a:p>
            <a:pPr marL="0" indent="0">
              <a:buNone/>
            </a:pPr>
            <a:r>
              <a:rPr lang="en-US" sz="3600" dirty="0">
                <a:hlinkClick r:id="rId4"/>
              </a:rPr>
              <a:t>http://soonersuccess.ouhsc.edu/ServicesPrograms/SupportingParentswithDisabilities.aspx</a:t>
            </a:r>
            <a:endParaRPr lang="en-US" sz="3600" dirty="0"/>
          </a:p>
          <a:p>
            <a:pPr marL="0" indent="0">
              <a:buNone/>
            </a:pPr>
            <a:endParaRPr lang="en-US" sz="3600" dirty="0"/>
          </a:p>
          <a:p>
            <a:r>
              <a:rPr lang="en-US" sz="3600" dirty="0"/>
              <a:t>                              Supporting Oklahoma Parents with </a:t>
            </a:r>
          </a:p>
          <a:p>
            <a:pPr marL="0" indent="0">
              <a:buNone/>
            </a:pPr>
            <a:r>
              <a:rPr lang="en-US" sz="3600" dirty="0"/>
              <a:t>                                   Disabilities  (LINK)</a:t>
            </a:r>
          </a:p>
          <a:p>
            <a:pPr marL="0" indent="0">
              <a:buNone/>
            </a:pPr>
            <a:r>
              <a:rPr lang="en-US" sz="3600" dirty="0">
                <a:hlinkClick r:id="rId5"/>
              </a:rPr>
              <a:t>https://www.facebook.com/OKpwd/</a:t>
            </a:r>
            <a:r>
              <a:rPr lang="en-US" sz="3600" dirty="0"/>
              <a:t>  </a:t>
            </a:r>
          </a:p>
          <a:p>
            <a:pPr marL="0" indent="0">
              <a:buNone/>
            </a:pPr>
            <a:endParaRPr lang="en-US" dirty="0"/>
          </a:p>
        </p:txBody>
      </p:sp>
      <p:sp>
        <p:nvSpPr>
          <p:cNvPr id="4" name="AutoShape 2" descr="Image result for facebook logo"/>
          <p:cNvSpPr>
            <a:spLocks noChangeAspect="1" noChangeArrowheads="1"/>
          </p:cNvSpPr>
          <p:nvPr/>
        </p:nvSpPr>
        <p:spPr bwMode="auto">
          <a:xfrm>
            <a:off x="-3175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Image result for facebook logo"/>
          <p:cNvSpPr>
            <a:spLocks noChangeAspect="1" noChangeArrowheads="1"/>
          </p:cNvSpPr>
          <p:nvPr/>
        </p:nvSpPr>
        <p:spPr bwMode="auto">
          <a:xfrm>
            <a:off x="120650"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87593" y="4001294"/>
            <a:ext cx="3000375" cy="1524000"/>
          </a:xfrm>
          <a:prstGeom prst="rect">
            <a:avLst/>
          </a:prstGeom>
        </p:spPr>
      </p:pic>
      <p:pic>
        <p:nvPicPr>
          <p:cNvPr id="7" name="Audio 6">
            <a:hlinkClick r:id="" action="ppaction://media"/>
            <a:extLst>
              <a:ext uri="{FF2B5EF4-FFF2-40B4-BE49-F238E27FC236}">
                <a16:creationId xmlns:a16="http://schemas.microsoft.com/office/drawing/2014/main" id="{D702E254-5E60-443F-B774-AB9489297D3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074985635"/>
      </p:ext>
    </p:extLst>
  </p:cSld>
  <p:clrMapOvr>
    <a:masterClrMapping/>
  </p:clrMapOvr>
  <mc:AlternateContent xmlns:mc="http://schemas.openxmlformats.org/markup-compatibility/2006">
    <mc:Choice xmlns:p14="http://schemas.microsoft.com/office/powerpoint/2010/main" Requires="p14">
      <p:transition spd="slow" p14:dur="2000" advTm="36092"/>
    </mc:Choice>
    <mc:Fallback>
      <p:transition spd="slow" advTm="360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217E1-65AE-4713-A6A8-5D58ADE98A80}"/>
              </a:ext>
            </a:extLst>
          </p:cNvPr>
          <p:cNvSpPr>
            <a:spLocks noGrp="1"/>
          </p:cNvSpPr>
          <p:nvPr>
            <p:ph type="title"/>
          </p:nvPr>
        </p:nvSpPr>
        <p:spPr/>
        <p:txBody>
          <a:bodyPr>
            <a:normAutofit fontScale="90000"/>
          </a:bodyPr>
          <a:lstStyle/>
          <a:p>
            <a:pPr algn="ctr"/>
            <a:r>
              <a:rPr lang="en-US" dirty="0"/>
              <a:t>In your moment of need, </a:t>
            </a:r>
            <a:br>
              <a:rPr lang="en-US" dirty="0"/>
            </a:br>
            <a:r>
              <a:rPr lang="en-US" dirty="0"/>
              <a:t>call the </a:t>
            </a:r>
            <a:r>
              <a:rPr lang="en-US" b="1" dirty="0">
                <a:solidFill>
                  <a:srgbClr val="FF0000"/>
                </a:solidFill>
              </a:rPr>
              <a:t>Parents with Disabilities Resource Team</a:t>
            </a:r>
          </a:p>
        </p:txBody>
      </p:sp>
      <p:sp>
        <p:nvSpPr>
          <p:cNvPr id="3" name="Content Placeholder 2">
            <a:extLst>
              <a:ext uri="{FF2B5EF4-FFF2-40B4-BE49-F238E27FC236}">
                <a16:creationId xmlns:a16="http://schemas.microsoft.com/office/drawing/2014/main" id="{360414D4-4170-4A52-BB21-331FCC4E310C}"/>
              </a:ext>
            </a:extLst>
          </p:cNvPr>
          <p:cNvSpPr>
            <a:spLocks noGrp="1"/>
          </p:cNvSpPr>
          <p:nvPr>
            <p:ph idx="1"/>
          </p:nvPr>
        </p:nvSpPr>
        <p:spPr/>
        <p:txBody>
          <a:bodyPr>
            <a:normAutofit fontScale="92500" lnSpcReduction="20000"/>
          </a:bodyPr>
          <a:lstStyle/>
          <a:p>
            <a:pPr marL="0" indent="0">
              <a:buNone/>
            </a:pPr>
            <a:r>
              <a:rPr lang="en-US" dirty="0"/>
              <a:t>When presented with a case involving a parent with a disability, the team will:</a:t>
            </a:r>
          </a:p>
          <a:p>
            <a:pPr lvl="0"/>
            <a:r>
              <a:rPr lang="en-US" dirty="0"/>
              <a:t>Help you </a:t>
            </a:r>
            <a:r>
              <a:rPr lang="en-US" b="1" dirty="0"/>
              <a:t>understand the nature of the parent’s disability</a:t>
            </a:r>
            <a:r>
              <a:rPr lang="en-US" dirty="0"/>
              <a:t>.</a:t>
            </a:r>
          </a:p>
          <a:p>
            <a:pPr lvl="0"/>
            <a:r>
              <a:rPr lang="en-US" dirty="0"/>
              <a:t>Discuss how </a:t>
            </a:r>
            <a:r>
              <a:rPr lang="en-US" b="1" dirty="0"/>
              <a:t>your</a:t>
            </a:r>
            <a:r>
              <a:rPr lang="en-US" dirty="0"/>
              <a:t> </a:t>
            </a:r>
            <a:r>
              <a:rPr lang="en-US" b="1" dirty="0"/>
              <a:t>services can be adapted </a:t>
            </a:r>
            <a:r>
              <a:rPr lang="en-US" dirty="0"/>
              <a:t>to meet the parent’s unique needs.</a:t>
            </a:r>
          </a:p>
          <a:p>
            <a:pPr lvl="0"/>
            <a:r>
              <a:rPr lang="en-US" dirty="0"/>
              <a:t>Recommend </a:t>
            </a:r>
            <a:r>
              <a:rPr lang="en-US" b="1" dirty="0"/>
              <a:t>disability resources </a:t>
            </a:r>
            <a:r>
              <a:rPr lang="en-US" dirty="0"/>
              <a:t>that may benefit the family.</a:t>
            </a:r>
          </a:p>
          <a:p>
            <a:pPr lvl="0"/>
            <a:r>
              <a:rPr lang="en-US" dirty="0"/>
              <a:t>Recommend </a:t>
            </a:r>
            <a:r>
              <a:rPr lang="en-US" b="1" dirty="0"/>
              <a:t>community resources </a:t>
            </a:r>
            <a:r>
              <a:rPr lang="en-US" dirty="0"/>
              <a:t>that may benefit the family and discuss ways to make the programs accessible to the parent.</a:t>
            </a:r>
          </a:p>
          <a:p>
            <a:pPr lvl="0"/>
            <a:r>
              <a:rPr lang="en-US" b="1" dirty="0"/>
              <a:t>Brainstorm solutions </a:t>
            </a:r>
            <a:r>
              <a:rPr lang="en-US" dirty="0"/>
              <a:t>to specific challenges and/or safety concerns that you have about the parent.</a:t>
            </a:r>
          </a:p>
          <a:p>
            <a:pPr lvl="0"/>
            <a:r>
              <a:rPr lang="en-US" dirty="0"/>
              <a:t>Whenever possible, help identify or nurture potential </a:t>
            </a:r>
            <a:r>
              <a:rPr lang="en-US" b="1" dirty="0"/>
              <a:t>long term supports </a:t>
            </a:r>
            <a:r>
              <a:rPr lang="en-US" dirty="0"/>
              <a:t>within the parent’s natural environment or areas of interest.</a:t>
            </a:r>
          </a:p>
          <a:p>
            <a:endParaRPr lang="en-US" dirty="0"/>
          </a:p>
        </p:txBody>
      </p:sp>
      <p:pic>
        <p:nvPicPr>
          <p:cNvPr id="4" name="Audio 3">
            <a:hlinkClick r:id="" action="ppaction://media"/>
            <a:extLst>
              <a:ext uri="{FF2B5EF4-FFF2-40B4-BE49-F238E27FC236}">
                <a16:creationId xmlns:a16="http://schemas.microsoft.com/office/drawing/2014/main" id="{E1737B54-3D2A-4938-8418-0B19E7DD676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272835588"/>
      </p:ext>
    </p:extLst>
  </p:cSld>
  <p:clrMapOvr>
    <a:masterClrMapping/>
  </p:clrMapOvr>
  <mc:AlternateContent xmlns:mc="http://schemas.openxmlformats.org/markup-compatibility/2006">
    <mc:Choice xmlns:p14="http://schemas.microsoft.com/office/powerpoint/2010/main" Requires="p14">
      <p:transition spd="slow" p14:dur="2000" advTm="69736"/>
    </mc:Choice>
    <mc:Fallback>
      <p:transition spd="slow" advTm="697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5609" t="25844" r="5480" b="22798"/>
          <a:stretch/>
        </p:blipFill>
        <p:spPr>
          <a:xfrm>
            <a:off x="2208605" y="647695"/>
            <a:ext cx="7334524" cy="3273779"/>
          </a:xfrm>
          <a:prstGeom prst="rect">
            <a:avLst/>
          </a:prstGeom>
        </p:spPr>
      </p:pic>
      <p:pic>
        <p:nvPicPr>
          <p:cNvPr id="4" name="Picture 3"/>
          <p:cNvPicPr>
            <a:picLocks noChangeAspect="1"/>
          </p:cNvPicPr>
          <p:nvPr/>
        </p:nvPicPr>
        <p:blipFill>
          <a:blip r:embed="rId5"/>
          <a:stretch>
            <a:fillRect/>
          </a:stretch>
        </p:blipFill>
        <p:spPr>
          <a:xfrm>
            <a:off x="1128889" y="3799728"/>
            <a:ext cx="9881378" cy="2865930"/>
          </a:xfrm>
          <a:prstGeom prst="rect">
            <a:avLst/>
          </a:prstGeom>
        </p:spPr>
      </p:pic>
      <p:sp>
        <p:nvSpPr>
          <p:cNvPr id="5" name="Rectangle 4"/>
          <p:cNvSpPr/>
          <p:nvPr/>
        </p:nvSpPr>
        <p:spPr>
          <a:xfrm>
            <a:off x="1948293" y="0"/>
            <a:ext cx="7594836" cy="769441"/>
          </a:xfrm>
          <a:prstGeom prst="rect">
            <a:avLst/>
          </a:prstGeom>
        </p:spPr>
        <p:txBody>
          <a:bodyPr wrap="none">
            <a:spAutoFit/>
          </a:bodyPr>
          <a:lstStyle/>
          <a:p>
            <a:r>
              <a:rPr lang="en-US" sz="4400" dirty="0">
                <a:solidFill>
                  <a:prstClr val="black"/>
                </a:solidFill>
                <a:latin typeface="Calibri Light" panose="020F0302020204030204"/>
                <a:ea typeface="+mj-ea"/>
                <a:cs typeface="+mj-cs"/>
              </a:rPr>
              <a:t>“Moment of Need” We Can Help</a:t>
            </a:r>
            <a:endParaRPr lang="en-US" dirty="0"/>
          </a:p>
        </p:txBody>
      </p:sp>
      <p:pic>
        <p:nvPicPr>
          <p:cNvPr id="2" name="Audio 1">
            <a:hlinkClick r:id="" action="ppaction://media"/>
            <a:extLst>
              <a:ext uri="{FF2B5EF4-FFF2-40B4-BE49-F238E27FC236}">
                <a16:creationId xmlns:a16="http://schemas.microsoft.com/office/drawing/2014/main" id="{C0B1861D-34F3-4F56-ACA7-4E71CD6FE7C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409511297"/>
      </p:ext>
    </p:extLst>
  </p:cSld>
  <p:clrMapOvr>
    <a:masterClrMapping/>
  </p:clrMapOvr>
  <mc:AlternateContent xmlns:mc="http://schemas.openxmlformats.org/markup-compatibility/2006">
    <mc:Choice xmlns:p14="http://schemas.microsoft.com/office/powerpoint/2010/main" Requires="p14">
      <p:transition spd="slow" p14:dur="2000" advTm="10266"/>
    </mc:Choice>
    <mc:Fallback>
      <p:transition spd="slow" advTm="102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FFBA0-3D1A-4882-A27A-583097E430F1}"/>
              </a:ext>
            </a:extLst>
          </p:cNvPr>
          <p:cNvSpPr>
            <a:spLocks noGrp="1"/>
          </p:cNvSpPr>
          <p:nvPr>
            <p:ph type="title"/>
          </p:nvPr>
        </p:nvSpPr>
        <p:spPr/>
        <p:txBody>
          <a:bodyPr/>
          <a:lstStyle/>
          <a:p>
            <a:r>
              <a:rPr lang="en-US" dirty="0"/>
              <a:t>Consultation outcomes</a:t>
            </a:r>
          </a:p>
        </p:txBody>
      </p:sp>
      <p:graphicFrame>
        <p:nvGraphicFramePr>
          <p:cNvPr id="4" name="Content Placeholder 3">
            <a:extLst>
              <a:ext uri="{FF2B5EF4-FFF2-40B4-BE49-F238E27FC236}">
                <a16:creationId xmlns:a16="http://schemas.microsoft.com/office/drawing/2014/main" id="{2090E8BB-6FFC-4C4C-95F5-0FC1FA434462}"/>
              </a:ext>
            </a:extLst>
          </p:cNvPr>
          <p:cNvGraphicFramePr>
            <a:graphicFrameLocks noGrp="1"/>
          </p:cNvGraphicFramePr>
          <p:nvPr>
            <p:ph idx="1"/>
          </p:nvPr>
        </p:nvGraphicFramePr>
        <p:xfrm>
          <a:off x="1143000" y="2057400"/>
          <a:ext cx="9872663" cy="4038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Audio 2">
            <a:hlinkClick r:id="" action="ppaction://media"/>
            <a:extLst>
              <a:ext uri="{FF2B5EF4-FFF2-40B4-BE49-F238E27FC236}">
                <a16:creationId xmlns:a16="http://schemas.microsoft.com/office/drawing/2014/main" id="{C59523A8-373F-4CF2-B6C4-371B1F163BA2}"/>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676690959"/>
      </p:ext>
    </p:extLst>
  </p:cSld>
  <p:clrMapOvr>
    <a:masterClrMapping/>
  </p:clrMapOvr>
  <mc:AlternateContent xmlns:mc="http://schemas.openxmlformats.org/markup-compatibility/2006">
    <mc:Choice xmlns:p14="http://schemas.microsoft.com/office/powerpoint/2010/main" Requires="p14">
      <p:transition spd="slow" p14:dur="2000" advTm="27627"/>
    </mc:Choice>
    <mc:Fallback>
      <p:transition spd="slow" advTm="276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atin typeface="Berlin Sans FB" panose="020E0602020502020306" pitchFamily="34" charset="0"/>
              </a:rPr>
              <a:t>Advice for professionals from mothers with disabilities</a:t>
            </a:r>
          </a:p>
        </p:txBody>
      </p:sp>
      <p:sp>
        <p:nvSpPr>
          <p:cNvPr id="3" name="Content Placeholder 2"/>
          <p:cNvSpPr>
            <a:spLocks noGrp="1"/>
          </p:cNvSpPr>
          <p:nvPr>
            <p:ph idx="1"/>
          </p:nvPr>
        </p:nvSpPr>
        <p:spPr/>
        <p:txBody>
          <a:bodyPr>
            <a:normAutofit fontScale="40000" lnSpcReduction="20000"/>
          </a:bodyPr>
          <a:lstStyle/>
          <a:p>
            <a:endParaRPr lang="en-US" sz="8000" dirty="0"/>
          </a:p>
          <a:p>
            <a:r>
              <a:rPr lang="en-US" sz="8000" dirty="0"/>
              <a:t> </a:t>
            </a:r>
            <a:r>
              <a:rPr lang="en-US" sz="8000" i="1" dirty="0"/>
              <a:t>Don't ask [yes/no] questions about how we live. Ask how. 'How do you do X?' versus assume we don't.” </a:t>
            </a:r>
            <a:endParaRPr lang="en-US" sz="8000" dirty="0"/>
          </a:p>
          <a:p>
            <a:endParaRPr lang="en-US" sz="8000" dirty="0"/>
          </a:p>
          <a:p>
            <a:r>
              <a:rPr lang="en-US" sz="8000" i="1" dirty="0"/>
              <a:t>“Presume competence.” </a:t>
            </a:r>
            <a:endParaRPr lang="en-US" sz="8000" dirty="0"/>
          </a:p>
          <a:p>
            <a:endParaRPr lang="en-US" sz="8000" dirty="0"/>
          </a:p>
          <a:p>
            <a:r>
              <a:rPr lang="en-US" sz="8000" i="1" dirty="0"/>
              <a:t>“Understand that there is a long history of mistrust (for good reason) and that you are working within that context.” </a:t>
            </a:r>
            <a:endParaRPr lang="en-US" sz="8000" dirty="0"/>
          </a:p>
          <a:p>
            <a:endParaRPr lang="en-US" sz="8000" dirty="0"/>
          </a:p>
          <a:p>
            <a:endParaRPr lang="en-US" dirty="0"/>
          </a:p>
        </p:txBody>
      </p:sp>
      <p:pic>
        <p:nvPicPr>
          <p:cNvPr id="4" name="Audio 3">
            <a:hlinkClick r:id="" action="ppaction://media"/>
            <a:extLst>
              <a:ext uri="{FF2B5EF4-FFF2-40B4-BE49-F238E27FC236}">
                <a16:creationId xmlns:a16="http://schemas.microsoft.com/office/drawing/2014/main" id="{90550382-42B5-452C-8960-E9A2FC50C09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600201401"/>
      </p:ext>
    </p:extLst>
  </p:cSld>
  <p:clrMapOvr>
    <a:masterClrMapping/>
  </p:clrMapOvr>
  <mc:AlternateContent xmlns:mc="http://schemas.openxmlformats.org/markup-compatibility/2006">
    <mc:Choice xmlns:p14="http://schemas.microsoft.com/office/powerpoint/2010/main" Requires="p14">
      <p:transition spd="slow" p14:dur="2000" advTm="17967"/>
    </mc:Choice>
    <mc:Fallback>
      <p:transition spd="slow" advTm="179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847898"/>
            <a:ext cx="10515600" cy="5329065"/>
          </a:xfrm>
        </p:spPr>
        <p:txBody>
          <a:bodyPr>
            <a:normAutofit lnSpcReduction="10000"/>
          </a:bodyPr>
          <a:lstStyle/>
          <a:p>
            <a:r>
              <a:rPr lang="en-US" sz="3200" i="1" dirty="0"/>
              <a:t>“Don't act surprised at our success and our kids’ awesomeness.” </a:t>
            </a:r>
            <a:endParaRPr lang="en-US" sz="3200" dirty="0"/>
          </a:p>
          <a:p>
            <a:endParaRPr lang="en-US" sz="3200" dirty="0"/>
          </a:p>
          <a:p>
            <a:r>
              <a:rPr lang="en-US" sz="3200" i="1" dirty="0"/>
              <a:t>“Listen to all of our concerns instead of being dismissive, disabled moms often have heightened sensitivity levels.” </a:t>
            </a:r>
          </a:p>
          <a:p>
            <a:endParaRPr lang="en-US" sz="3200" i="1" dirty="0"/>
          </a:p>
          <a:p>
            <a:r>
              <a:rPr lang="en-US" sz="3200" i="1" dirty="0"/>
              <a:t>“Keep an open mind and help find resources instead of assuming [disabled mothers] can't do things.” </a:t>
            </a:r>
            <a:endParaRPr lang="en-US" sz="3200" dirty="0"/>
          </a:p>
          <a:p>
            <a:pPr marL="0" indent="0">
              <a:buNone/>
            </a:pPr>
            <a:endParaRPr lang="en-US" dirty="0"/>
          </a:p>
          <a:p>
            <a:pPr marL="0" indent="0">
              <a:buNone/>
            </a:pPr>
            <a:r>
              <a:rPr lang="en-US" dirty="0"/>
              <a:t>Source:  National Research Center for Parents with Disabilities, 2017.  </a:t>
            </a:r>
            <a:r>
              <a:rPr lang="en-US" dirty="0">
                <a:hlinkClick r:id="rId4"/>
              </a:rPr>
              <a:t>www.centerforparentswithdisabilities.org</a:t>
            </a:r>
            <a:endParaRPr lang="en-US" dirty="0"/>
          </a:p>
          <a:p>
            <a:pPr marL="0" indent="0">
              <a:buNone/>
            </a:pPr>
            <a:endParaRPr lang="en-US" dirty="0"/>
          </a:p>
        </p:txBody>
      </p:sp>
      <p:pic>
        <p:nvPicPr>
          <p:cNvPr id="2" name="Audio 1">
            <a:hlinkClick r:id="" action="ppaction://media"/>
            <a:extLst>
              <a:ext uri="{FF2B5EF4-FFF2-40B4-BE49-F238E27FC236}">
                <a16:creationId xmlns:a16="http://schemas.microsoft.com/office/drawing/2014/main" id="{887FE3AC-DB76-4832-9636-1489CD85536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32127372"/>
      </p:ext>
    </p:extLst>
  </p:cSld>
  <p:clrMapOvr>
    <a:masterClrMapping/>
  </p:clrMapOvr>
  <mc:AlternateContent xmlns:mc="http://schemas.openxmlformats.org/markup-compatibility/2006">
    <mc:Choice xmlns:p14="http://schemas.microsoft.com/office/powerpoint/2010/main" Requires="p14">
      <p:transition spd="slow" p14:dur="2000" advTm="13812"/>
    </mc:Choice>
    <mc:Fallback>
      <p:transition spd="slow" advTm="138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800" b="1" dirty="0">
                <a:solidFill>
                  <a:schemeClr val="bg2">
                    <a:lumMod val="25000"/>
                  </a:schemeClr>
                </a:solidFill>
              </a:rPr>
              <a:t>Questions?</a:t>
            </a:r>
          </a:p>
        </p:txBody>
      </p:sp>
      <p:sp>
        <p:nvSpPr>
          <p:cNvPr id="3" name="Content Placeholder 2"/>
          <p:cNvSpPr>
            <a:spLocks noGrp="1"/>
          </p:cNvSpPr>
          <p:nvPr>
            <p:ph idx="1"/>
          </p:nvPr>
        </p:nvSpPr>
        <p:spPr>
          <a:xfrm>
            <a:off x="928512" y="1690688"/>
            <a:ext cx="10515600" cy="2915708"/>
          </a:xfrm>
        </p:spPr>
        <p:txBody>
          <a:bodyPr>
            <a:normAutofit lnSpcReduction="10000"/>
          </a:bodyPr>
          <a:lstStyle/>
          <a:p>
            <a:pPr marL="0" indent="0" algn="ctr">
              <a:buNone/>
            </a:pPr>
            <a:r>
              <a:rPr lang="en-US" sz="3200" b="1" dirty="0"/>
              <a:t>Lisa Simmons</a:t>
            </a:r>
          </a:p>
          <a:p>
            <a:pPr marL="0" indent="0" algn="ctr">
              <a:buNone/>
            </a:pPr>
            <a:r>
              <a:rPr lang="en-US" dirty="0"/>
              <a:t>Project Coordinator, Supporting Parents with Disabilities</a:t>
            </a:r>
          </a:p>
          <a:p>
            <a:pPr marL="0" indent="0" algn="ctr">
              <a:buNone/>
            </a:pPr>
            <a:r>
              <a:rPr lang="en-US" dirty="0"/>
              <a:t>Region 1 Sooner SUCCESS Coordinator</a:t>
            </a:r>
          </a:p>
          <a:p>
            <a:pPr marL="0" indent="0" algn="ctr">
              <a:buNone/>
            </a:pPr>
            <a:r>
              <a:rPr lang="en-US" dirty="0">
                <a:hlinkClick r:id="rId4"/>
              </a:rPr>
              <a:t>Lisa-simmons@ouhsc.edu</a:t>
            </a:r>
            <a:endParaRPr lang="en-US" dirty="0"/>
          </a:p>
          <a:p>
            <a:pPr marL="0" indent="0" algn="ctr">
              <a:buNone/>
            </a:pPr>
            <a:r>
              <a:rPr lang="en-US" dirty="0"/>
              <a:t>580-747-1004</a:t>
            </a:r>
          </a:p>
          <a:p>
            <a:pPr marL="0" indent="0" algn="ctr">
              <a:buNone/>
            </a:pPr>
            <a:r>
              <a:rPr lang="en-US" sz="3200" dirty="0"/>
              <a:t>soonersuccess.ouhsc.edu</a:t>
            </a:r>
          </a:p>
          <a:p>
            <a:pPr marL="0" indent="0">
              <a:buNone/>
            </a:pPr>
            <a:endParaRPr lang="en-US" dirty="0"/>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62381" y="4719285"/>
            <a:ext cx="4986528" cy="1426464"/>
          </a:xfrm>
          <a:prstGeom prst="rect">
            <a:avLst/>
          </a:prstGeom>
        </p:spPr>
      </p:pic>
      <p:pic>
        <p:nvPicPr>
          <p:cNvPr id="4" name="Audio 3">
            <a:hlinkClick r:id="" action="ppaction://media"/>
            <a:extLst>
              <a:ext uri="{FF2B5EF4-FFF2-40B4-BE49-F238E27FC236}">
                <a16:creationId xmlns:a16="http://schemas.microsoft.com/office/drawing/2014/main" id="{7018074C-80A3-4D12-AC28-EC97AD4E875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118417973"/>
      </p:ext>
    </p:extLst>
  </p:cSld>
  <p:clrMapOvr>
    <a:masterClrMapping/>
  </p:clrMapOvr>
  <mc:AlternateContent xmlns:mc="http://schemas.openxmlformats.org/markup-compatibility/2006">
    <mc:Choice xmlns:p14="http://schemas.microsoft.com/office/powerpoint/2010/main" Requires="p14">
      <p:transition spd="slow" p14:dur="2000" advTm="16064"/>
    </mc:Choice>
    <mc:Fallback>
      <p:transition spd="slow" advTm="160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5395E-868D-48E3-94F6-BF8725F50A96}"/>
              </a:ext>
            </a:extLst>
          </p:cNvPr>
          <p:cNvSpPr>
            <a:spLocks noGrp="1"/>
          </p:cNvSpPr>
          <p:nvPr>
            <p:ph type="title"/>
          </p:nvPr>
        </p:nvSpPr>
        <p:spPr>
          <a:xfrm>
            <a:off x="745434" y="365125"/>
            <a:ext cx="10515600" cy="1325563"/>
          </a:xfrm>
        </p:spPr>
        <p:txBody>
          <a:bodyPr/>
          <a:lstStyle/>
          <a:p>
            <a:r>
              <a:rPr lang="en-US" dirty="0"/>
              <a:t>SAFE:  Safety Awareness for Empowerment</a:t>
            </a:r>
            <a:br>
              <a:rPr lang="en-US" dirty="0"/>
            </a:br>
            <a:endParaRPr lang="en-US" dirty="0"/>
          </a:p>
        </p:txBody>
      </p:sp>
      <p:sp>
        <p:nvSpPr>
          <p:cNvPr id="3" name="Content Placeholder 2">
            <a:extLst>
              <a:ext uri="{FF2B5EF4-FFF2-40B4-BE49-F238E27FC236}">
                <a16:creationId xmlns:a16="http://schemas.microsoft.com/office/drawing/2014/main" id="{1C489873-B9D4-4A38-850F-918A60E2D8D1}"/>
              </a:ext>
            </a:extLst>
          </p:cNvPr>
          <p:cNvSpPr>
            <a:spLocks noGrp="1"/>
          </p:cNvSpPr>
          <p:nvPr>
            <p:ph idx="1"/>
          </p:nvPr>
        </p:nvSpPr>
        <p:spPr>
          <a:xfrm>
            <a:off x="581003" y="1520825"/>
            <a:ext cx="10515600" cy="4351338"/>
          </a:xfrm>
        </p:spPr>
        <p:txBody>
          <a:bodyPr/>
          <a:lstStyle/>
          <a:p>
            <a:pPr marL="0" indent="0">
              <a:buNone/>
            </a:pPr>
            <a:r>
              <a:rPr lang="en-US" dirty="0"/>
              <a:t>Developed by the </a:t>
            </a:r>
            <a:r>
              <a:rPr lang="en-US" dirty="0" err="1"/>
              <a:t>Waisman</a:t>
            </a:r>
            <a:r>
              <a:rPr lang="en-US" dirty="0"/>
              <a:t> Center - University of Wisconsin–Madison</a:t>
            </a:r>
          </a:p>
          <a:p>
            <a:pPr marL="0" indent="0">
              <a:buNone/>
            </a:pPr>
            <a:r>
              <a:rPr lang="en-US" dirty="0"/>
              <a:t>University Center for Excellence in Developmental Disabilities (free)</a:t>
            </a:r>
          </a:p>
          <a:p>
            <a:r>
              <a:rPr lang="en-US" dirty="0"/>
              <a:t>For youth with special healthcare needs</a:t>
            </a:r>
          </a:p>
          <a:p>
            <a:r>
              <a:rPr lang="en-US" dirty="0"/>
              <a:t>Covers first aid (a frequent child welfare concern)</a:t>
            </a:r>
          </a:p>
          <a:p>
            <a:r>
              <a:rPr lang="en-US" dirty="0"/>
              <a:t>Teaches personal safety and healthy relationship skills to </a:t>
            </a:r>
            <a:r>
              <a:rPr lang="en-US" b="1" dirty="0"/>
              <a:t>prevent victimization and exploitation</a:t>
            </a:r>
          </a:p>
          <a:p>
            <a:endParaRPr lang="en-US" dirty="0"/>
          </a:p>
          <a:p>
            <a:pPr marL="0" indent="0">
              <a:buNone/>
            </a:pPr>
            <a:r>
              <a:rPr lang="en-US" dirty="0">
                <a:hlinkClick r:id="rId4"/>
              </a:rPr>
              <a:t>https://www2.waisman.wisc.edu/cedd/pdfs/products/health/SAFE.pdf</a:t>
            </a:r>
            <a:endParaRPr lang="en-US" dirty="0"/>
          </a:p>
          <a:p>
            <a:endParaRPr lang="en-US" dirty="0"/>
          </a:p>
        </p:txBody>
      </p:sp>
      <p:pic>
        <p:nvPicPr>
          <p:cNvPr id="4" name="Audio 3">
            <a:hlinkClick r:id="" action="ppaction://media"/>
            <a:extLst>
              <a:ext uri="{FF2B5EF4-FFF2-40B4-BE49-F238E27FC236}">
                <a16:creationId xmlns:a16="http://schemas.microsoft.com/office/drawing/2014/main" id="{C3ECB613-2D85-4B2F-9297-1C1F0AEAAD1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454860652"/>
      </p:ext>
    </p:extLst>
  </p:cSld>
  <p:clrMapOvr>
    <a:masterClrMapping/>
  </p:clrMapOvr>
  <mc:AlternateContent xmlns:mc="http://schemas.openxmlformats.org/markup-compatibility/2006">
    <mc:Choice xmlns:p14="http://schemas.microsoft.com/office/powerpoint/2010/main" Requires="p14">
      <p:transition spd="slow" p14:dur="2000" advTm="78424"/>
    </mc:Choice>
    <mc:Fallback>
      <p:transition spd="slow" advTm="784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317F238-D1DE-47FC-8ADB-F81F1DA82E26}"/>
              </a:ext>
            </a:extLst>
          </p:cNvPr>
          <p:cNvSpPr/>
          <p:nvPr/>
        </p:nvSpPr>
        <p:spPr>
          <a:xfrm>
            <a:off x="737936" y="714602"/>
            <a:ext cx="11213432" cy="5114605"/>
          </a:xfrm>
          <a:prstGeom prst="rect">
            <a:avLst/>
          </a:prstGeom>
        </p:spPr>
        <p:txBody>
          <a:bodyPr wrap="square">
            <a:spAutoFit/>
          </a:bodyPr>
          <a:lstStyle/>
          <a:p>
            <a:pPr>
              <a:lnSpc>
                <a:spcPct val="107000"/>
              </a:lnSpc>
            </a:pPr>
            <a:r>
              <a:rPr lang="en-US" b="1" dirty="0">
                <a:solidFill>
                  <a:srgbClr val="181818"/>
                </a:solidFill>
                <a:latin typeface="Verdana" panose="020B0604030504040204" pitchFamily="34" charset="0"/>
                <a:ea typeface="Times New Roman" panose="02020603050405020304" pitchFamily="18" charset="0"/>
                <a:cs typeface="Arial" panose="020B0604020202020204" pitchFamily="34" charset="0"/>
              </a:rPr>
              <a:t>Women Be Healthy</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dirty="0">
                <a:solidFill>
                  <a:srgbClr val="000000"/>
                </a:solidFill>
                <a:latin typeface="Verdana" panose="020B0604030504040204" pitchFamily="34" charset="0"/>
                <a:ea typeface="Times New Roman" panose="02020603050405020304" pitchFamily="18" charset="0"/>
                <a:cs typeface="Arial" panose="020B0604020202020204" pitchFamily="34" charset="0"/>
              </a:rPr>
              <a:t>For training women with disabilities, Women Be Healthy is an 11-week, 22-hour educational curriculum for use by health educators and advocates. The curriculum teaches women with intellectual disabilities about breast and cervical cancer, recommended screenings, and techniques for coping with procedures and assertiveness in medical situations. The goal is to increase access to and receipt of recommended screenings. Women who participated showed significant improvements in health knowledge, behaviors, beliefs and coping strategies. The website also includes links to a series of YouTube videos developed for women with disabilities.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i="1" dirty="0">
                <a:solidFill>
                  <a:srgbClr val="000000"/>
                </a:solidFill>
                <a:latin typeface="Verdana" panose="020B0604030504040204" pitchFamily="34" charset="0"/>
                <a:ea typeface="Times New Roman" panose="02020603050405020304" pitchFamily="18" charset="0"/>
                <a:cs typeface="Arial" panose="020B0604020202020204" pitchFamily="34"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i="1" dirty="0">
                <a:solidFill>
                  <a:srgbClr val="000000"/>
                </a:solidFill>
                <a:latin typeface="Verdana" panose="020B0604030504040204" pitchFamily="34" charset="0"/>
                <a:ea typeface="Times New Roman" panose="02020603050405020304" pitchFamily="18" charset="0"/>
                <a:cs typeface="Arial" panose="020B0604020202020204" pitchFamily="34" charset="0"/>
              </a:rPr>
              <a:t>Audience</a:t>
            </a:r>
            <a:r>
              <a:rPr lang="en-US" dirty="0">
                <a:solidFill>
                  <a:srgbClr val="000000"/>
                </a:solidFill>
                <a:latin typeface="Verdana" panose="020B0604030504040204" pitchFamily="34" charset="0"/>
                <a:ea typeface="Times New Roman" panose="02020603050405020304" pitchFamily="18" charset="0"/>
                <a:cs typeface="Arial" panose="020B0604020202020204" pitchFamily="34" charset="0"/>
              </a:rPr>
              <a:t>: Health educators, disability advocates and women with disabilities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dirty="0">
                <a:solidFill>
                  <a:srgbClr val="000000"/>
                </a:solidFill>
                <a:latin typeface="Verdana" panose="020B0604030504040204" pitchFamily="34" charset="0"/>
                <a:ea typeface="Times New Roman" panose="02020603050405020304" pitchFamily="18" charset="0"/>
                <a:cs typeface="Arial" panose="020B0604020202020204" pitchFamily="34"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dirty="0">
                <a:solidFill>
                  <a:srgbClr val="000000"/>
                </a:solidFill>
                <a:latin typeface="Verdana" panose="020B0604030504040204" pitchFamily="34" charset="0"/>
                <a:ea typeface="Times New Roman" panose="02020603050405020304" pitchFamily="18" charset="0"/>
                <a:cs typeface="Arial" panose="020B0604020202020204" pitchFamily="34" charset="0"/>
              </a:rPr>
              <a:t>To learn more, visit </a:t>
            </a:r>
            <a:r>
              <a:rPr lang="en-US" dirty="0">
                <a:solidFill>
                  <a:srgbClr val="0035BB"/>
                </a:solidFill>
                <a:latin typeface="Verdana" panose="020B0604030504040204" pitchFamily="34" charset="0"/>
                <a:ea typeface="Times New Roman" panose="02020603050405020304" pitchFamily="18" charset="0"/>
                <a:cs typeface="Times New Roman" panose="02020603050405020304" pitchFamily="18" charset="0"/>
                <a:hlinkClick r:id="rId4"/>
              </a:rPr>
              <a:t>http://lurie.brandeis.edu/women/index.html</a:t>
            </a:r>
            <a:r>
              <a:rPr lang="en-US" dirty="0">
                <a:solidFill>
                  <a:srgbClr val="000000"/>
                </a:solidFill>
                <a:latin typeface="Verdana" panose="020B0604030504040204" pitchFamily="34" charset="0"/>
                <a:ea typeface="Times New Roman" panose="02020603050405020304" pitchFamily="18" charset="0"/>
                <a:cs typeface="Arial" panose="020B0604020202020204" pitchFamily="34"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dirty="0">
                <a:solidFill>
                  <a:srgbClr val="000000"/>
                </a:solidFill>
                <a:latin typeface="Verdana" panose="020B0604030504040204" pitchFamily="34" charset="0"/>
                <a:ea typeface="Times New Roman" panose="02020603050405020304" pitchFamily="18" charset="0"/>
                <a:cs typeface="Arial" panose="020B0604020202020204" pitchFamily="34"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dirty="0">
                <a:solidFill>
                  <a:srgbClr val="000000"/>
                </a:solidFill>
                <a:latin typeface="Verdana" panose="020B0604030504040204" pitchFamily="34" charset="0"/>
                <a:ea typeface="Times New Roman" panose="02020603050405020304" pitchFamily="18" charset="0"/>
                <a:cs typeface="Arial" panose="020B0604020202020204" pitchFamily="34" charset="0"/>
              </a:rPr>
              <a:t>Click on the links below to access the YouTube videos: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SzPts val="1000"/>
              <a:buFont typeface="Wingdings" panose="05000000000000000000" pitchFamily="2" charset="2"/>
              <a:buChar char=""/>
              <a:tabLst>
                <a:tab pos="457200" algn="l"/>
              </a:tabLst>
            </a:pPr>
            <a:r>
              <a:rPr lang="en-US" b="1" dirty="0">
                <a:solidFill>
                  <a:srgbClr val="000000"/>
                </a:solidFill>
                <a:latin typeface="Verdana" panose="020B0604030504040204" pitchFamily="34" charset="0"/>
                <a:ea typeface="Times New Roman" panose="02020603050405020304" pitchFamily="18" charset="0"/>
                <a:cs typeface="Arial" panose="020B0604020202020204" pitchFamily="34" charset="0"/>
              </a:rPr>
              <a:t>Mammography</a:t>
            </a:r>
            <a:r>
              <a:rPr lang="en-US" dirty="0">
                <a:solidFill>
                  <a:srgbClr val="000000"/>
                </a:solidFill>
                <a:latin typeface="Verdana" panose="020B0604030504040204" pitchFamily="34" charset="0"/>
                <a:ea typeface="Times New Roman" panose="02020603050405020304" pitchFamily="18" charset="0"/>
                <a:cs typeface="Arial" panose="020B0604020202020204" pitchFamily="34" charset="0"/>
              </a:rPr>
              <a:t>: </a:t>
            </a:r>
            <a:r>
              <a:rPr lang="en-US" dirty="0">
                <a:solidFill>
                  <a:srgbClr val="0035BB"/>
                </a:solidFill>
                <a:latin typeface="Verdana" panose="020B0604030504040204" pitchFamily="34" charset="0"/>
                <a:ea typeface="Times New Roman" panose="02020603050405020304" pitchFamily="18" charset="0"/>
                <a:cs typeface="Times New Roman" panose="02020603050405020304" pitchFamily="18" charset="0"/>
                <a:hlinkClick r:id="rId5"/>
              </a:rPr>
              <a:t>http://www.youtube.com/watch?v=jgTrbWUdclg</a:t>
            </a:r>
            <a:endParaRPr lang="en-US" sz="2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SzPts val="1000"/>
              <a:buFont typeface="Wingdings" panose="05000000000000000000" pitchFamily="2" charset="2"/>
              <a:buChar char=""/>
              <a:tabLst>
                <a:tab pos="457200" algn="l"/>
              </a:tabLst>
            </a:pPr>
            <a:r>
              <a:rPr lang="en-US" b="1" dirty="0">
                <a:solidFill>
                  <a:srgbClr val="000000"/>
                </a:solidFill>
                <a:latin typeface="Verdana" panose="020B0604030504040204" pitchFamily="34" charset="0"/>
                <a:ea typeface="Times New Roman" panose="02020603050405020304" pitchFamily="18" charset="0"/>
                <a:cs typeface="Arial" panose="020B0604020202020204" pitchFamily="34" charset="0"/>
              </a:rPr>
              <a:t>Pap Test: </a:t>
            </a:r>
            <a:r>
              <a:rPr lang="en-US" dirty="0">
                <a:solidFill>
                  <a:srgbClr val="0035BB"/>
                </a:solidFill>
                <a:latin typeface="Verdana" panose="020B0604030504040204" pitchFamily="34" charset="0"/>
                <a:ea typeface="Times New Roman" panose="02020603050405020304" pitchFamily="18" charset="0"/>
                <a:cs typeface="Times New Roman" panose="02020603050405020304" pitchFamily="18" charset="0"/>
                <a:hlinkClick r:id="rId6"/>
              </a:rPr>
              <a:t>http://www.youtube.com/watch?v=s9ylkUuKcXQ&amp;feature=relmfu</a:t>
            </a:r>
            <a:endParaRPr lang="en-US" sz="2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SzPts val="1000"/>
              <a:buFont typeface="Wingdings" panose="05000000000000000000" pitchFamily="2" charset="2"/>
              <a:buChar char=""/>
              <a:tabLst>
                <a:tab pos="457200" algn="l"/>
              </a:tabLst>
            </a:pPr>
            <a:r>
              <a:rPr lang="en-US" b="1" dirty="0">
                <a:solidFill>
                  <a:srgbClr val="000000"/>
                </a:solidFill>
                <a:latin typeface="Verdana" panose="020B0604030504040204" pitchFamily="34" charset="0"/>
                <a:ea typeface="Times New Roman" panose="02020603050405020304" pitchFamily="18" charset="0"/>
                <a:cs typeface="Arial" panose="020B0604020202020204" pitchFamily="34" charset="0"/>
              </a:rPr>
              <a:t>Screening Plans: </a:t>
            </a:r>
            <a:r>
              <a:rPr lang="en-US" dirty="0">
                <a:solidFill>
                  <a:srgbClr val="0035BB"/>
                </a:solidFill>
                <a:latin typeface="Verdana" panose="020B0604030504040204" pitchFamily="34" charset="0"/>
                <a:ea typeface="Times New Roman" panose="02020603050405020304" pitchFamily="18" charset="0"/>
                <a:cs typeface="Times New Roman" panose="02020603050405020304" pitchFamily="18" charset="0"/>
                <a:hlinkClick r:id="rId7"/>
              </a:rPr>
              <a:t>http://www.youtube.com/watch?v=-FER-RCwZNA&amp;feature=relmfu</a:t>
            </a:r>
            <a:endParaRPr lang="en-US" sz="2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Audio 2">
            <a:hlinkClick r:id="" action="ppaction://media"/>
            <a:extLst>
              <a:ext uri="{FF2B5EF4-FFF2-40B4-BE49-F238E27FC236}">
                <a16:creationId xmlns:a16="http://schemas.microsoft.com/office/drawing/2014/main" id="{D1FE6075-06F5-44DA-8073-17E4C448F1D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01820573"/>
      </p:ext>
    </p:extLst>
  </p:cSld>
  <p:clrMapOvr>
    <a:masterClrMapping/>
  </p:clrMapOvr>
  <mc:AlternateContent xmlns:mc="http://schemas.openxmlformats.org/markup-compatibility/2006">
    <mc:Choice xmlns:p14="http://schemas.microsoft.com/office/powerpoint/2010/main" Requires="p14">
      <p:transition spd="slow" p14:dur="2000" advTm="51456"/>
    </mc:Choice>
    <mc:Fallback>
      <p:transition spd="slow" advTm="514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41AE7-F0BB-4008-B55F-28A96F775BC8}"/>
              </a:ext>
            </a:extLst>
          </p:cNvPr>
          <p:cNvSpPr>
            <a:spLocks noGrp="1"/>
          </p:cNvSpPr>
          <p:nvPr>
            <p:ph type="title"/>
          </p:nvPr>
        </p:nvSpPr>
        <p:spPr/>
        <p:txBody>
          <a:bodyPr/>
          <a:lstStyle/>
          <a:p>
            <a:r>
              <a:rPr lang="en-US" dirty="0"/>
              <a:t>Teach about healthy relationships</a:t>
            </a:r>
          </a:p>
        </p:txBody>
      </p:sp>
      <p:pic>
        <p:nvPicPr>
          <p:cNvPr id="2050" name="Picture 2" descr="Book cover:  Healthy Relationship for Special Needs by Tarane Sondoozi and Diana Loiewski">
            <a:extLst>
              <a:ext uri="{FF2B5EF4-FFF2-40B4-BE49-F238E27FC236}">
                <a16:creationId xmlns:a16="http://schemas.microsoft.com/office/drawing/2014/main" id="{2B467127-A153-41CB-BE00-F5F9FAEFCAB9}"/>
              </a:ext>
            </a:extLst>
          </p:cNvPr>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bwMode="auto">
          <a:xfrm>
            <a:off x="1772178" y="1825625"/>
            <a:ext cx="3313644" cy="435133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Boyfriends &amp; Girlfriends: A Guide to Dating for People with Disabilities by  Terri Couwenhoven&#10;&#10;">
            <a:extLst>
              <a:ext uri="{FF2B5EF4-FFF2-40B4-BE49-F238E27FC236}">
                <a16:creationId xmlns:a16="http://schemas.microsoft.com/office/drawing/2014/main" id="{71B0E4AE-1273-4D1C-89EA-9814120F25BE}"/>
              </a:ext>
            </a:extLst>
          </p:cNvPr>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bwMode="auto">
          <a:xfrm>
            <a:off x="7314004" y="1825625"/>
            <a:ext cx="2897991" cy="4351338"/>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a:extLst>
              <a:ext uri="{FF2B5EF4-FFF2-40B4-BE49-F238E27FC236}">
                <a16:creationId xmlns:a16="http://schemas.microsoft.com/office/drawing/2014/main" id="{AF2B9B8C-DC3D-45D7-B61F-4C38EAB7CCA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358370401"/>
      </p:ext>
    </p:extLst>
  </p:cSld>
  <p:clrMapOvr>
    <a:masterClrMapping/>
  </p:clrMapOvr>
  <mc:AlternateContent xmlns:mc="http://schemas.openxmlformats.org/markup-compatibility/2006">
    <mc:Choice xmlns:p14="http://schemas.microsoft.com/office/powerpoint/2010/main" Requires="p14">
      <p:transition spd="slow" p14:dur="2000" advTm="43904"/>
    </mc:Choice>
    <mc:Fallback>
      <p:transition spd="slow" advTm="439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619AA03-955A-470E-BFD7-3C0C7424B257}"/>
              </a:ext>
            </a:extLst>
          </p:cNvPr>
          <p:cNvSpPr>
            <a:spLocks noGrp="1"/>
          </p:cNvSpPr>
          <p:nvPr>
            <p:ph type="title"/>
          </p:nvPr>
        </p:nvSpPr>
        <p:spPr/>
        <p:txBody>
          <a:bodyPr/>
          <a:lstStyle/>
          <a:p>
            <a:r>
              <a:rPr lang="en-US" dirty="0"/>
              <a:t>Healthy Start for Me and My Baby</a:t>
            </a:r>
          </a:p>
        </p:txBody>
      </p:sp>
      <p:sp>
        <p:nvSpPr>
          <p:cNvPr id="6" name="Content Placeholder 5">
            <a:extLst>
              <a:ext uri="{FF2B5EF4-FFF2-40B4-BE49-F238E27FC236}">
                <a16:creationId xmlns:a16="http://schemas.microsoft.com/office/drawing/2014/main" id="{9641473C-A85A-46D5-A9FB-92ABAF57DF15}"/>
              </a:ext>
            </a:extLst>
          </p:cNvPr>
          <p:cNvSpPr>
            <a:spLocks noGrp="1"/>
          </p:cNvSpPr>
          <p:nvPr>
            <p:ph idx="1"/>
          </p:nvPr>
        </p:nvSpPr>
        <p:spPr>
          <a:xfrm>
            <a:off x="838200" y="1690688"/>
            <a:ext cx="10515600" cy="4486275"/>
          </a:xfrm>
        </p:spPr>
        <p:txBody>
          <a:bodyPr>
            <a:normAutofit fontScale="92500" lnSpcReduction="20000"/>
          </a:bodyPr>
          <a:lstStyle/>
          <a:p>
            <a:pPr marL="0" indent="0">
              <a:buNone/>
            </a:pPr>
            <a:r>
              <a:rPr lang="en-US" i="1" dirty="0"/>
              <a:t>Healthy Start for Me and My Baby </a:t>
            </a:r>
            <a:r>
              <a:rPr lang="en-US" dirty="0"/>
              <a:t>is an interactive educational resource designed for pregnant women with learning difficulties. This includes women with intellectual impairment, and women who experience learning difficulties due to lifelong social, educational and health disadvantage. </a:t>
            </a:r>
          </a:p>
          <a:p>
            <a:pPr marL="0" indent="0">
              <a:buNone/>
            </a:pPr>
            <a:r>
              <a:rPr lang="en-US" i="1" dirty="0"/>
              <a:t>Healthy Start for Me and My Baby </a:t>
            </a:r>
            <a:r>
              <a:rPr lang="en-US" dirty="0"/>
              <a:t>is designed to complement current practice and promote the health and wellbeing of pregnant women with learning difficulties by </a:t>
            </a:r>
          </a:p>
          <a:p>
            <a:r>
              <a:rPr lang="en-US" dirty="0"/>
              <a:t>providing accessible information about pregnancy and childbirth;</a:t>
            </a:r>
          </a:p>
          <a:p>
            <a:r>
              <a:rPr lang="en-US" dirty="0"/>
              <a:t>promoting informed choice and participation in health care; and</a:t>
            </a:r>
          </a:p>
          <a:p>
            <a:r>
              <a:rPr lang="en-US" dirty="0"/>
              <a:t>facilitating better communication with health professionals.</a:t>
            </a:r>
          </a:p>
          <a:p>
            <a:pPr marL="0" indent="0">
              <a:buNone/>
            </a:pPr>
            <a:endParaRPr lang="en-US" dirty="0"/>
          </a:p>
          <a:p>
            <a:pPr marL="0" indent="0">
              <a:buNone/>
            </a:pPr>
            <a:r>
              <a:rPr lang="en-US" dirty="0"/>
              <a:t>(free) Parent &amp; facilitator PDF copies available by contacting Lisa at </a:t>
            </a:r>
            <a:r>
              <a:rPr lang="en-US" dirty="0">
                <a:hlinkClick r:id="rId4"/>
              </a:rPr>
              <a:t>lisa-simmons@ouhsc.edu</a:t>
            </a:r>
            <a:endParaRPr lang="en-US" dirty="0"/>
          </a:p>
          <a:p>
            <a:endParaRPr lang="en-US" dirty="0"/>
          </a:p>
          <a:p>
            <a:endParaRPr lang="en-US" dirty="0"/>
          </a:p>
          <a:p>
            <a:endParaRPr lang="en-US" dirty="0"/>
          </a:p>
        </p:txBody>
      </p:sp>
      <p:pic>
        <p:nvPicPr>
          <p:cNvPr id="2" name="Audio 1">
            <a:hlinkClick r:id="" action="ppaction://media"/>
            <a:extLst>
              <a:ext uri="{FF2B5EF4-FFF2-40B4-BE49-F238E27FC236}">
                <a16:creationId xmlns:a16="http://schemas.microsoft.com/office/drawing/2014/main" id="{54A52278-5B5E-4FA7-9F18-43E37B2341F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589082245"/>
      </p:ext>
    </p:extLst>
  </p:cSld>
  <p:clrMapOvr>
    <a:masterClrMapping/>
  </p:clrMapOvr>
  <mc:AlternateContent xmlns:mc="http://schemas.openxmlformats.org/markup-compatibility/2006">
    <mc:Choice xmlns:p14="http://schemas.microsoft.com/office/powerpoint/2010/main" Requires="p14">
      <p:transition spd="slow" p14:dur="2000" advTm="34690"/>
    </mc:Choice>
    <mc:Fallback>
      <p:transition spd="slow" advTm="346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484DF-505F-42C9-8635-AC0C56FD7EBD}"/>
              </a:ext>
            </a:extLst>
          </p:cNvPr>
          <p:cNvSpPr>
            <a:spLocks noGrp="1"/>
          </p:cNvSpPr>
          <p:nvPr>
            <p:ph type="title"/>
          </p:nvPr>
        </p:nvSpPr>
        <p:spPr>
          <a:xfrm>
            <a:off x="2938510" y="365125"/>
            <a:ext cx="8415290" cy="1325563"/>
          </a:xfrm>
        </p:spPr>
        <p:txBody>
          <a:bodyPr/>
          <a:lstStyle/>
          <a:p>
            <a:r>
              <a:rPr lang="en-US" dirty="0"/>
              <a:t>Parents who have intellectual disabilities </a:t>
            </a:r>
          </a:p>
        </p:txBody>
      </p:sp>
      <p:sp>
        <p:nvSpPr>
          <p:cNvPr id="3" name="Content Placeholder 2">
            <a:extLst>
              <a:ext uri="{FF2B5EF4-FFF2-40B4-BE49-F238E27FC236}">
                <a16:creationId xmlns:a16="http://schemas.microsoft.com/office/drawing/2014/main" id="{B62C7996-AF46-479A-951A-992CB9CB639E}"/>
              </a:ext>
            </a:extLst>
          </p:cNvPr>
          <p:cNvSpPr>
            <a:spLocks noGrp="1"/>
          </p:cNvSpPr>
          <p:nvPr>
            <p:ph idx="1"/>
          </p:nvPr>
        </p:nvSpPr>
        <p:spPr>
          <a:xfrm>
            <a:off x="838200" y="1825625"/>
            <a:ext cx="10515600" cy="4398712"/>
          </a:xfrm>
        </p:spPr>
        <p:txBody>
          <a:bodyPr>
            <a:normAutofit/>
          </a:bodyPr>
          <a:lstStyle/>
          <a:p>
            <a:pPr marL="0" indent="0">
              <a:buNone/>
            </a:pPr>
            <a:r>
              <a:rPr lang="en-US" dirty="0"/>
              <a:t>KNOW:  </a:t>
            </a:r>
          </a:p>
          <a:p>
            <a:r>
              <a:rPr lang="en-US" dirty="0"/>
              <a:t>Parents with ID can learn new skills, but it will </a:t>
            </a:r>
            <a:r>
              <a:rPr lang="en-US" b="1" dirty="0"/>
              <a:t>take more time.</a:t>
            </a:r>
          </a:p>
          <a:p>
            <a:r>
              <a:rPr lang="en-US" dirty="0"/>
              <a:t>The best strategies are </a:t>
            </a:r>
            <a:r>
              <a:rPr lang="en-US" b="1" dirty="0"/>
              <a:t>concrete with repetition </a:t>
            </a:r>
            <a:r>
              <a:rPr lang="en-US" dirty="0"/>
              <a:t>and generalization built in.</a:t>
            </a:r>
          </a:p>
          <a:p>
            <a:pPr marL="0" indent="0">
              <a:buNone/>
            </a:pPr>
            <a:r>
              <a:rPr lang="en-US" dirty="0"/>
              <a:t>DO:</a:t>
            </a:r>
          </a:p>
          <a:p>
            <a:r>
              <a:rPr lang="en-US" dirty="0"/>
              <a:t>Get the parent’s attention before you begin to communicate. </a:t>
            </a:r>
          </a:p>
          <a:p>
            <a:r>
              <a:rPr lang="en-US" dirty="0"/>
              <a:t>Make eye contact and speak directly to the parent.</a:t>
            </a:r>
          </a:p>
          <a:p>
            <a:r>
              <a:rPr lang="en-US" dirty="0"/>
              <a:t>Use short sentences, </a:t>
            </a:r>
            <a:r>
              <a:rPr lang="en-US" b="1" dirty="0"/>
              <a:t>1 topic at a time</a:t>
            </a:r>
            <a:r>
              <a:rPr lang="en-US" dirty="0"/>
              <a:t>, 4</a:t>
            </a:r>
            <a:r>
              <a:rPr lang="en-US" baseline="30000" dirty="0"/>
              <a:t>th</a:t>
            </a:r>
            <a:r>
              <a:rPr lang="en-US" dirty="0"/>
              <a:t> grade level.</a:t>
            </a:r>
          </a:p>
          <a:p>
            <a:endParaRPr lang="en-US" dirty="0"/>
          </a:p>
        </p:txBody>
      </p:sp>
      <p:pic>
        <p:nvPicPr>
          <p:cNvPr id="2050" name="Picture 2" descr="Related image">
            <a:extLst>
              <a:ext uri="{FF2B5EF4-FFF2-40B4-BE49-F238E27FC236}">
                <a16:creationId xmlns:a16="http://schemas.microsoft.com/office/drawing/2014/main" id="{5BE67B4C-6ED6-4099-B022-FE787BF1F9A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985" y="170589"/>
            <a:ext cx="2574524" cy="1714633"/>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a:extLst>
              <a:ext uri="{FF2B5EF4-FFF2-40B4-BE49-F238E27FC236}">
                <a16:creationId xmlns:a16="http://schemas.microsoft.com/office/drawing/2014/main" id="{56BE7DFE-BDAA-4B8B-8409-848E6A520C7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999034812"/>
      </p:ext>
    </p:extLst>
  </p:cSld>
  <p:clrMapOvr>
    <a:masterClrMapping/>
  </p:clrMapOvr>
  <mc:AlternateContent xmlns:mc="http://schemas.openxmlformats.org/markup-compatibility/2006">
    <mc:Choice xmlns:p14="http://schemas.microsoft.com/office/powerpoint/2010/main" Requires="p14">
      <p:transition spd="slow" p14:dur="2000" advTm="125793"/>
    </mc:Choice>
    <mc:Fallback>
      <p:transition spd="slow" advTm="1257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B89DA-F82C-4B38-8FAD-71716849F103}"/>
              </a:ext>
            </a:extLst>
          </p:cNvPr>
          <p:cNvSpPr>
            <a:spLocks noGrp="1"/>
          </p:cNvSpPr>
          <p:nvPr>
            <p:ph type="title"/>
          </p:nvPr>
        </p:nvSpPr>
        <p:spPr/>
        <p:txBody>
          <a:bodyPr/>
          <a:lstStyle/>
          <a:p>
            <a:r>
              <a:rPr lang="en-US" dirty="0"/>
              <a:t>Be patient  - allow plenty of time to respond</a:t>
            </a:r>
          </a:p>
        </p:txBody>
      </p:sp>
      <p:sp>
        <p:nvSpPr>
          <p:cNvPr id="3" name="Content Placeholder 2">
            <a:extLst>
              <a:ext uri="{FF2B5EF4-FFF2-40B4-BE49-F238E27FC236}">
                <a16:creationId xmlns:a16="http://schemas.microsoft.com/office/drawing/2014/main" id="{00814B35-4982-4AE5-B274-F6028ABA99BE}"/>
              </a:ext>
            </a:extLst>
          </p:cNvPr>
          <p:cNvSpPr>
            <a:spLocks noGrp="1"/>
          </p:cNvSpPr>
          <p:nvPr>
            <p:ph idx="1"/>
          </p:nvPr>
        </p:nvSpPr>
        <p:spPr/>
        <p:txBody>
          <a:bodyPr/>
          <a:lstStyle/>
          <a:p>
            <a:r>
              <a:rPr lang="en-US" dirty="0"/>
              <a:t>Use </a:t>
            </a:r>
            <a:r>
              <a:rPr lang="en-US" b="1" dirty="0"/>
              <a:t>visuals</a:t>
            </a:r>
            <a:r>
              <a:rPr lang="en-US" dirty="0"/>
              <a:t> whenever possible – pictures, schedules, videos, etc.</a:t>
            </a:r>
          </a:p>
          <a:p>
            <a:r>
              <a:rPr lang="en-US" b="1" dirty="0"/>
              <a:t>Do things together </a:t>
            </a:r>
            <a:r>
              <a:rPr lang="en-US" dirty="0"/>
              <a:t>– make appointments, enroll, fill out paperwork</a:t>
            </a:r>
          </a:p>
          <a:p>
            <a:r>
              <a:rPr lang="en-US" dirty="0"/>
              <a:t>Don’t give an assignment – walk through </a:t>
            </a:r>
            <a:r>
              <a:rPr lang="en-US" b="1" dirty="0"/>
              <a:t>all the steps</a:t>
            </a:r>
            <a:r>
              <a:rPr lang="en-US" dirty="0"/>
              <a:t>.</a:t>
            </a:r>
          </a:p>
          <a:p>
            <a:r>
              <a:rPr lang="en-US" dirty="0"/>
              <a:t>Give specific directions (time, place, addresses, phone numbers) in writing – to them AND their </a:t>
            </a:r>
            <a:r>
              <a:rPr lang="en-US" b="1" dirty="0"/>
              <a:t>driver</a:t>
            </a:r>
            <a:r>
              <a:rPr lang="en-US" dirty="0"/>
              <a:t> if they use one.</a:t>
            </a:r>
          </a:p>
          <a:p>
            <a:r>
              <a:rPr lang="en-US" dirty="0"/>
              <a:t>Don’t ask yes/no questions, use </a:t>
            </a:r>
            <a:r>
              <a:rPr lang="en-US" b="1" dirty="0"/>
              <a:t>open ended </a:t>
            </a:r>
            <a:r>
              <a:rPr lang="en-US" dirty="0"/>
              <a:t>questions, have them give you an example.</a:t>
            </a:r>
          </a:p>
          <a:p>
            <a:r>
              <a:rPr lang="en-US" b="1" dirty="0"/>
              <a:t>Praise!  </a:t>
            </a:r>
            <a:r>
              <a:rPr lang="en-US" dirty="0"/>
              <a:t>Tell them all the things they are doing right!!</a:t>
            </a:r>
          </a:p>
          <a:p>
            <a:r>
              <a:rPr lang="en-US" b="1" dirty="0"/>
              <a:t>Build rapport </a:t>
            </a:r>
            <a:r>
              <a:rPr lang="en-US" dirty="0"/>
              <a:t>so they will be honest about their barriers.</a:t>
            </a:r>
          </a:p>
          <a:p>
            <a:endParaRPr lang="en-US" dirty="0"/>
          </a:p>
        </p:txBody>
      </p:sp>
      <p:pic>
        <p:nvPicPr>
          <p:cNvPr id="4" name="Audio 3">
            <a:hlinkClick r:id="" action="ppaction://media"/>
            <a:extLst>
              <a:ext uri="{FF2B5EF4-FFF2-40B4-BE49-F238E27FC236}">
                <a16:creationId xmlns:a16="http://schemas.microsoft.com/office/drawing/2014/main" id="{6C8F194C-C6CD-4DDB-8873-FC8452F8327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381474184"/>
      </p:ext>
    </p:extLst>
  </p:cSld>
  <p:clrMapOvr>
    <a:masterClrMapping/>
  </p:clrMapOvr>
  <mc:AlternateContent xmlns:mc="http://schemas.openxmlformats.org/markup-compatibility/2006">
    <mc:Choice xmlns:p14="http://schemas.microsoft.com/office/powerpoint/2010/main" Requires="p14">
      <p:transition spd="slow" p14:dur="2000" advTm="358846"/>
    </mc:Choice>
    <mc:Fallback>
      <p:transition spd="slow" advTm="3588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Image result for resource spotlight">
            <a:extLst>
              <a:ext uri="{FF2B5EF4-FFF2-40B4-BE49-F238E27FC236}">
                <a16:creationId xmlns:a16="http://schemas.microsoft.com/office/drawing/2014/main" id="{10A69880-32B2-4123-9158-8DCFB8AD95D9}"/>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304801" y="1440602"/>
            <a:ext cx="2947797" cy="319344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04EB9AB-FF38-482E-8936-179968967667}"/>
              </a:ext>
            </a:extLst>
          </p:cNvPr>
          <p:cNvSpPr txBox="1"/>
          <p:nvPr/>
        </p:nvSpPr>
        <p:spPr>
          <a:xfrm>
            <a:off x="3031958" y="2828835"/>
            <a:ext cx="8855241" cy="3416320"/>
          </a:xfrm>
          <a:prstGeom prst="rect">
            <a:avLst/>
          </a:prstGeom>
          <a:noFill/>
        </p:spPr>
        <p:txBody>
          <a:bodyPr wrap="square" rtlCol="0">
            <a:spAutoFit/>
          </a:bodyPr>
          <a:lstStyle/>
          <a:p>
            <a:r>
              <a:rPr lang="en-US" sz="2400" dirty="0"/>
              <a:t>Communicating with Parents with Learning Difficulties</a:t>
            </a:r>
          </a:p>
          <a:p>
            <a:r>
              <a:rPr lang="en-US" sz="2400" u="sng" dirty="0">
                <a:hlinkClick r:id="rId5"/>
              </a:rPr>
              <a:t>https://cloudfront.ualberta.ca/-/media/rehabilitation/faculty-site/research/fdsi/documents/practice-points/communicating-with-parents-ld.pdf</a:t>
            </a:r>
            <a:endParaRPr lang="en-US" sz="2400" dirty="0"/>
          </a:p>
          <a:p>
            <a:r>
              <a:rPr lang="en-US" sz="2400" dirty="0"/>
              <a:t> </a:t>
            </a:r>
          </a:p>
          <a:p>
            <a:r>
              <a:rPr lang="en-US" sz="2400" dirty="0"/>
              <a:t>Webinar: Working with Parents with Intellectual Disabilities and Their Families: Strategies and Solutions for Social Workers</a:t>
            </a:r>
          </a:p>
          <a:p>
            <a:r>
              <a:rPr lang="en-US" sz="2400" u="sng" dirty="0">
                <a:hlinkClick r:id="rId6"/>
              </a:rPr>
              <a:t>https://ensemble.brandeis.edu/hapi/v1/contents/permalinks/Gr75RfHc/view</a:t>
            </a:r>
            <a:endParaRPr lang="en-US" sz="2400" dirty="0"/>
          </a:p>
        </p:txBody>
      </p:sp>
      <p:sp>
        <p:nvSpPr>
          <p:cNvPr id="8" name="TextBox 7">
            <a:extLst>
              <a:ext uri="{FF2B5EF4-FFF2-40B4-BE49-F238E27FC236}">
                <a16:creationId xmlns:a16="http://schemas.microsoft.com/office/drawing/2014/main" id="{BC7B7A1E-901E-4A79-8234-DCED5EF8BFC9}"/>
              </a:ext>
            </a:extLst>
          </p:cNvPr>
          <p:cNvSpPr txBox="1"/>
          <p:nvPr/>
        </p:nvSpPr>
        <p:spPr>
          <a:xfrm>
            <a:off x="3364831" y="471106"/>
            <a:ext cx="7315200" cy="1938992"/>
          </a:xfrm>
          <a:prstGeom prst="rect">
            <a:avLst/>
          </a:prstGeom>
          <a:noFill/>
        </p:spPr>
        <p:txBody>
          <a:bodyPr wrap="square" rtlCol="0">
            <a:spAutoFit/>
          </a:bodyPr>
          <a:lstStyle/>
          <a:p>
            <a:r>
              <a:rPr lang="en-US" sz="4000" dirty="0"/>
              <a:t>Area most likely to need support: </a:t>
            </a:r>
            <a:r>
              <a:rPr lang="en-US" sz="4000" dirty="0">
                <a:solidFill>
                  <a:srgbClr val="FF0000"/>
                </a:solidFill>
              </a:rPr>
              <a:t>Communication, Organization, and educational pacing</a:t>
            </a:r>
          </a:p>
        </p:txBody>
      </p:sp>
      <p:pic>
        <p:nvPicPr>
          <p:cNvPr id="2" name="Audio 1">
            <a:hlinkClick r:id="" action="ppaction://media"/>
            <a:extLst>
              <a:ext uri="{FF2B5EF4-FFF2-40B4-BE49-F238E27FC236}">
                <a16:creationId xmlns:a16="http://schemas.microsoft.com/office/drawing/2014/main" id="{DAAA983C-64E6-408B-94DA-DB9264A874A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237416391"/>
      </p:ext>
    </p:extLst>
  </p:cSld>
  <p:clrMapOvr>
    <a:masterClrMapping/>
  </p:clrMapOvr>
  <mc:AlternateContent xmlns:mc="http://schemas.openxmlformats.org/markup-compatibility/2006">
    <mc:Choice xmlns:p14="http://schemas.microsoft.com/office/powerpoint/2010/main" Requires="p14">
      <p:transition spd="slow" p14:dur="2000" advTm="57923"/>
    </mc:Choice>
    <mc:Fallback>
      <p:transition spd="slow" advTm="579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TotalTime>
  <Words>1934</Words>
  <Application>Microsoft Office PowerPoint</Application>
  <PresentationFormat>Widescreen</PresentationFormat>
  <Paragraphs>172</Paragraphs>
  <Slides>28</Slides>
  <Notes>2</Notes>
  <HiddenSlides>0</HiddenSlides>
  <MMClips>28</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28</vt:i4>
      </vt:variant>
    </vt:vector>
  </HeadingPairs>
  <TitlesOfParts>
    <vt:vector size="36" baseType="lpstr">
      <vt:lpstr>Arial</vt:lpstr>
      <vt:lpstr>Berlin Sans FB</vt:lpstr>
      <vt:lpstr>Calibri</vt:lpstr>
      <vt:lpstr>Calibri Light</vt:lpstr>
      <vt:lpstr>Symbol</vt:lpstr>
      <vt:lpstr>Verdana</vt:lpstr>
      <vt:lpstr>Wingdings</vt:lpstr>
      <vt:lpstr>Office Theme</vt:lpstr>
      <vt:lpstr>Supporting Oklahoma Parents with Disabilities</vt:lpstr>
      <vt:lpstr>Healthy Bodies – A parents guide on puberty for girls &amp; boys with disabilities from Vanderbilt University  (free)</vt:lpstr>
      <vt:lpstr>SAFE:  Safety Awareness for Empowerment </vt:lpstr>
      <vt:lpstr>PowerPoint Presentation</vt:lpstr>
      <vt:lpstr>Teach about healthy relationships</vt:lpstr>
      <vt:lpstr>Healthy Start for Me and My Baby</vt:lpstr>
      <vt:lpstr>Parents who have intellectual disabilities </vt:lpstr>
      <vt:lpstr>Be patient  - allow plenty of time to respond</vt:lpstr>
      <vt:lpstr>PowerPoint Presentation</vt:lpstr>
      <vt:lpstr>Remember there are lots of ways to learn! Great info for providers you bring in</vt:lpstr>
      <vt:lpstr>Think Visual</vt:lpstr>
      <vt:lpstr>PowerPoint Presentation</vt:lpstr>
      <vt:lpstr>PowerPoint Presentation</vt:lpstr>
      <vt:lpstr>PowerPoint Presentation</vt:lpstr>
      <vt:lpstr>Medical Encounter Board</vt:lpstr>
      <vt:lpstr>Managing money</vt:lpstr>
      <vt:lpstr>Managing low literacy levels</vt:lpstr>
      <vt:lpstr>Work smarter, not harder – time vs. tech</vt:lpstr>
      <vt:lpstr>PowerPoint Presentation</vt:lpstr>
      <vt:lpstr>Assistive Technology for Parents with Disabilities</vt:lpstr>
      <vt:lpstr>DigiScan Infrared Talking Thermometer</vt:lpstr>
      <vt:lpstr>Information ….. for you, the parents, their providers &amp; their natural supports</vt:lpstr>
      <vt:lpstr>In your moment of need,  call the Parents with Disabilities Resource Team</vt:lpstr>
      <vt:lpstr>PowerPoint Presentation</vt:lpstr>
      <vt:lpstr>Consultation outcomes</vt:lpstr>
      <vt:lpstr>Advice for professionals from mothers with disabilities</vt:lpstr>
      <vt:lpstr>PowerPoint Presentation</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Lisa Simmons</dc:creator>
  <cp:lastModifiedBy>Lisa Simmons</cp:lastModifiedBy>
  <cp:revision>11</cp:revision>
  <dcterms:created xsi:type="dcterms:W3CDTF">2019-06-05T19:18:27Z</dcterms:created>
  <dcterms:modified xsi:type="dcterms:W3CDTF">2019-07-18T19:24:51Z</dcterms:modified>
</cp:coreProperties>
</file>