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6" r:id="rId2"/>
    <p:sldId id="326" r:id="rId3"/>
    <p:sldId id="329" r:id="rId4"/>
    <p:sldId id="327" r:id="rId5"/>
    <p:sldId id="328" r:id="rId6"/>
    <p:sldId id="324" r:id="rId7"/>
    <p:sldId id="339" r:id="rId8"/>
    <p:sldId id="300" r:id="rId9"/>
    <p:sldId id="334" r:id="rId10"/>
    <p:sldId id="336" r:id="rId11"/>
    <p:sldId id="342" r:id="rId12"/>
    <p:sldId id="34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114" d="100"/>
          <a:sy n="114" d="100"/>
        </p:scale>
        <p:origin x="18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D1C6BD-C408-4007-B677-2137DF0E6B2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A720920-3F13-43E4-B39F-6975BEDB9C47}">
      <dgm:prSet phldrT="[Text]" custT="1"/>
      <dgm:spPr/>
      <dgm:t>
        <a:bodyPr/>
        <a:lstStyle/>
        <a:p>
          <a:r>
            <a:rPr lang="en-US" sz="2800" dirty="0"/>
            <a:t>88% of providers increased knowledge about the disability in question.</a:t>
          </a:r>
        </a:p>
      </dgm:t>
    </dgm:pt>
    <dgm:pt modelId="{2CFA51F2-04D0-43B8-80C4-95658A219C0B}" type="parTrans" cxnId="{CEACE7BF-6AEB-4F45-8B07-3EA4E6749BDE}">
      <dgm:prSet/>
      <dgm:spPr/>
      <dgm:t>
        <a:bodyPr/>
        <a:lstStyle/>
        <a:p>
          <a:endParaRPr lang="en-US"/>
        </a:p>
      </dgm:t>
    </dgm:pt>
    <dgm:pt modelId="{FF56EC59-95A9-4066-A8FC-C3E9F569AA65}" type="sibTrans" cxnId="{CEACE7BF-6AEB-4F45-8B07-3EA4E6749BDE}">
      <dgm:prSet/>
      <dgm:spPr/>
      <dgm:t>
        <a:bodyPr/>
        <a:lstStyle/>
        <a:p>
          <a:endParaRPr lang="en-US"/>
        </a:p>
      </dgm:t>
    </dgm:pt>
    <dgm:pt modelId="{53454D9A-175F-40A4-83A4-F8E7A3C27F8E}">
      <dgm:prSet phldrT="[Text]" custT="1"/>
      <dgm:spPr/>
      <dgm:t>
        <a:bodyPr/>
        <a:lstStyle/>
        <a:p>
          <a:r>
            <a:rPr lang="en-US" sz="2800" dirty="0"/>
            <a:t>97% of consults identified helpful strategies</a:t>
          </a:r>
        </a:p>
      </dgm:t>
    </dgm:pt>
    <dgm:pt modelId="{E7ECB285-6E72-4A35-81B1-6C9261927E56}" type="parTrans" cxnId="{76BDB0E6-548E-443D-A012-E7E0054088BB}">
      <dgm:prSet/>
      <dgm:spPr/>
      <dgm:t>
        <a:bodyPr/>
        <a:lstStyle/>
        <a:p>
          <a:endParaRPr lang="en-US"/>
        </a:p>
      </dgm:t>
    </dgm:pt>
    <dgm:pt modelId="{77A6AF79-F2D2-4F93-BEBD-434DA925996F}" type="sibTrans" cxnId="{76BDB0E6-548E-443D-A012-E7E0054088BB}">
      <dgm:prSet/>
      <dgm:spPr/>
      <dgm:t>
        <a:bodyPr/>
        <a:lstStyle/>
        <a:p>
          <a:endParaRPr lang="en-US"/>
        </a:p>
      </dgm:t>
    </dgm:pt>
    <dgm:pt modelId="{4AF2540C-AF69-4F35-87EB-FA53CF3712B7}">
      <dgm:prSet phldrT="[Text]" custT="1"/>
      <dgm:spPr/>
      <dgm:t>
        <a:bodyPr/>
        <a:lstStyle/>
        <a:p>
          <a:r>
            <a:rPr lang="en-US" sz="2800" dirty="0"/>
            <a:t>84% of consults resulted in increased natural supports for the parent</a:t>
          </a:r>
        </a:p>
      </dgm:t>
    </dgm:pt>
    <dgm:pt modelId="{F732C4D4-696D-4DF7-99C4-17319238E814}" type="parTrans" cxnId="{D5327539-6167-4E0B-963E-FB8308236AF7}">
      <dgm:prSet/>
      <dgm:spPr/>
      <dgm:t>
        <a:bodyPr/>
        <a:lstStyle/>
        <a:p>
          <a:endParaRPr lang="en-US"/>
        </a:p>
      </dgm:t>
    </dgm:pt>
    <dgm:pt modelId="{7E45C9DD-7DFD-4421-B419-AF5FFDE1505D}" type="sibTrans" cxnId="{D5327539-6167-4E0B-963E-FB8308236AF7}">
      <dgm:prSet/>
      <dgm:spPr/>
      <dgm:t>
        <a:bodyPr/>
        <a:lstStyle/>
        <a:p>
          <a:endParaRPr lang="en-US"/>
        </a:p>
      </dgm:t>
    </dgm:pt>
    <dgm:pt modelId="{444CF696-FDA8-4B89-9555-29570E15A307}" type="pres">
      <dgm:prSet presAssocID="{4DD1C6BD-C408-4007-B677-2137DF0E6B25}" presName="linear" presStyleCnt="0">
        <dgm:presLayoutVars>
          <dgm:dir/>
          <dgm:animLvl val="lvl"/>
          <dgm:resizeHandles val="exact"/>
        </dgm:presLayoutVars>
      </dgm:prSet>
      <dgm:spPr/>
    </dgm:pt>
    <dgm:pt modelId="{E8A1B47E-DA1C-445E-A5F7-56D2F3D5D2CA}" type="pres">
      <dgm:prSet presAssocID="{2A720920-3F13-43E4-B39F-6975BEDB9C47}" presName="parentLin" presStyleCnt="0"/>
      <dgm:spPr/>
    </dgm:pt>
    <dgm:pt modelId="{74057F70-1AF8-4A1D-A484-62BD4C6765F4}" type="pres">
      <dgm:prSet presAssocID="{2A720920-3F13-43E4-B39F-6975BEDB9C47}" presName="parentLeftMargin" presStyleLbl="node1" presStyleIdx="0" presStyleCnt="3"/>
      <dgm:spPr/>
    </dgm:pt>
    <dgm:pt modelId="{96D7B6D6-75CB-4ECD-8393-45ACC195481B}" type="pres">
      <dgm:prSet presAssocID="{2A720920-3F13-43E4-B39F-6975BEDB9C47}" presName="parentText" presStyleLbl="node1" presStyleIdx="0" presStyleCnt="3" custScaleY="104932" custLinFactNeighborX="0" custLinFactNeighborY="0">
        <dgm:presLayoutVars>
          <dgm:chMax val="0"/>
          <dgm:bulletEnabled val="1"/>
        </dgm:presLayoutVars>
      </dgm:prSet>
      <dgm:spPr/>
    </dgm:pt>
    <dgm:pt modelId="{801795DC-418C-4471-8F33-18407FF0F7DF}" type="pres">
      <dgm:prSet presAssocID="{2A720920-3F13-43E4-B39F-6975BEDB9C47}" presName="negativeSpace" presStyleCnt="0"/>
      <dgm:spPr/>
    </dgm:pt>
    <dgm:pt modelId="{03E11202-D39A-43FE-A21E-B76AD27BB868}" type="pres">
      <dgm:prSet presAssocID="{2A720920-3F13-43E4-B39F-6975BEDB9C47}" presName="childText" presStyleLbl="conFgAcc1" presStyleIdx="0" presStyleCnt="3">
        <dgm:presLayoutVars>
          <dgm:bulletEnabled val="1"/>
        </dgm:presLayoutVars>
      </dgm:prSet>
      <dgm:spPr/>
    </dgm:pt>
    <dgm:pt modelId="{554ED943-6F1F-4D6B-9B2B-80A6D2D072D6}" type="pres">
      <dgm:prSet presAssocID="{FF56EC59-95A9-4066-A8FC-C3E9F569AA65}" presName="spaceBetweenRectangles" presStyleCnt="0"/>
      <dgm:spPr/>
    </dgm:pt>
    <dgm:pt modelId="{51BCF19C-6AA2-4E5A-9E12-F46911B2D83A}" type="pres">
      <dgm:prSet presAssocID="{53454D9A-175F-40A4-83A4-F8E7A3C27F8E}" presName="parentLin" presStyleCnt="0"/>
      <dgm:spPr/>
    </dgm:pt>
    <dgm:pt modelId="{5B6D95D6-EE29-4B14-B1C8-6AC60E9B42BD}" type="pres">
      <dgm:prSet presAssocID="{53454D9A-175F-40A4-83A4-F8E7A3C27F8E}" presName="parentLeftMargin" presStyleLbl="node1" presStyleIdx="0" presStyleCnt="3"/>
      <dgm:spPr/>
    </dgm:pt>
    <dgm:pt modelId="{E7F1A941-8488-4DC6-9FA6-E6C52E0DEB2F}" type="pres">
      <dgm:prSet presAssocID="{53454D9A-175F-40A4-83A4-F8E7A3C27F8E}" presName="parentText" presStyleLbl="node1" presStyleIdx="1" presStyleCnt="3" custScaleY="138504" custLinFactNeighborX="6500" custLinFactNeighborY="7410">
        <dgm:presLayoutVars>
          <dgm:chMax val="0"/>
          <dgm:bulletEnabled val="1"/>
        </dgm:presLayoutVars>
      </dgm:prSet>
      <dgm:spPr/>
    </dgm:pt>
    <dgm:pt modelId="{70A1ADA0-1FD8-4FF7-938E-C6442C8ACD22}" type="pres">
      <dgm:prSet presAssocID="{53454D9A-175F-40A4-83A4-F8E7A3C27F8E}" presName="negativeSpace" presStyleCnt="0"/>
      <dgm:spPr/>
    </dgm:pt>
    <dgm:pt modelId="{DAF364FF-3E8D-4D28-A690-44AAE4DB5F15}" type="pres">
      <dgm:prSet presAssocID="{53454D9A-175F-40A4-83A4-F8E7A3C27F8E}" presName="childText" presStyleLbl="conFgAcc1" presStyleIdx="1" presStyleCnt="3">
        <dgm:presLayoutVars>
          <dgm:bulletEnabled val="1"/>
        </dgm:presLayoutVars>
      </dgm:prSet>
      <dgm:spPr/>
    </dgm:pt>
    <dgm:pt modelId="{B5C9FE36-C693-4C14-8F98-ECA7F033BA42}" type="pres">
      <dgm:prSet presAssocID="{77A6AF79-F2D2-4F93-BEBD-434DA925996F}" presName="spaceBetweenRectangles" presStyleCnt="0"/>
      <dgm:spPr/>
    </dgm:pt>
    <dgm:pt modelId="{0378D4F4-8A3D-4FFF-8E8E-C4F6D28A2FCA}" type="pres">
      <dgm:prSet presAssocID="{4AF2540C-AF69-4F35-87EB-FA53CF3712B7}" presName="parentLin" presStyleCnt="0"/>
      <dgm:spPr/>
    </dgm:pt>
    <dgm:pt modelId="{FE25206E-1B0F-4D18-8521-C774E4366FF5}" type="pres">
      <dgm:prSet presAssocID="{4AF2540C-AF69-4F35-87EB-FA53CF3712B7}" presName="parentLeftMargin" presStyleLbl="node1" presStyleIdx="1" presStyleCnt="3"/>
      <dgm:spPr/>
    </dgm:pt>
    <dgm:pt modelId="{BADF2D43-BF17-44F7-9198-9C52E51A9994}" type="pres">
      <dgm:prSet presAssocID="{4AF2540C-AF69-4F35-87EB-FA53CF3712B7}" presName="parentText" presStyleLbl="node1" presStyleIdx="2" presStyleCnt="3">
        <dgm:presLayoutVars>
          <dgm:chMax val="0"/>
          <dgm:bulletEnabled val="1"/>
        </dgm:presLayoutVars>
      </dgm:prSet>
      <dgm:spPr/>
    </dgm:pt>
    <dgm:pt modelId="{20A19FE0-A763-4916-9684-37630629988F}" type="pres">
      <dgm:prSet presAssocID="{4AF2540C-AF69-4F35-87EB-FA53CF3712B7}" presName="negativeSpace" presStyleCnt="0"/>
      <dgm:spPr/>
    </dgm:pt>
    <dgm:pt modelId="{509FEC12-B608-4ED6-86BC-9B3148424783}" type="pres">
      <dgm:prSet presAssocID="{4AF2540C-AF69-4F35-87EB-FA53CF3712B7}" presName="childText" presStyleLbl="conFgAcc1" presStyleIdx="2" presStyleCnt="3">
        <dgm:presLayoutVars>
          <dgm:bulletEnabled val="1"/>
        </dgm:presLayoutVars>
      </dgm:prSet>
      <dgm:spPr/>
    </dgm:pt>
  </dgm:ptLst>
  <dgm:cxnLst>
    <dgm:cxn modelId="{83A41412-B192-4AC3-A65D-1919D5F2BF92}" type="presOf" srcId="{53454D9A-175F-40A4-83A4-F8E7A3C27F8E}" destId="{E7F1A941-8488-4DC6-9FA6-E6C52E0DEB2F}" srcOrd="1" destOrd="0" presId="urn:microsoft.com/office/officeart/2005/8/layout/list1"/>
    <dgm:cxn modelId="{9F671C19-FB58-4585-95C9-10BFB969E4D9}" type="presOf" srcId="{2A720920-3F13-43E4-B39F-6975BEDB9C47}" destId="{96D7B6D6-75CB-4ECD-8393-45ACC195481B}" srcOrd="1" destOrd="0" presId="urn:microsoft.com/office/officeart/2005/8/layout/list1"/>
    <dgm:cxn modelId="{D5327539-6167-4E0B-963E-FB8308236AF7}" srcId="{4DD1C6BD-C408-4007-B677-2137DF0E6B25}" destId="{4AF2540C-AF69-4F35-87EB-FA53CF3712B7}" srcOrd="2" destOrd="0" parTransId="{F732C4D4-696D-4DF7-99C4-17319238E814}" sibTransId="{7E45C9DD-7DFD-4421-B419-AF5FFDE1505D}"/>
    <dgm:cxn modelId="{75E8343D-3BE4-4A23-92C2-E3F1091DBD59}" type="presOf" srcId="{4DD1C6BD-C408-4007-B677-2137DF0E6B25}" destId="{444CF696-FDA8-4B89-9555-29570E15A307}" srcOrd="0" destOrd="0" presId="urn:microsoft.com/office/officeart/2005/8/layout/list1"/>
    <dgm:cxn modelId="{6651A83D-A0AB-41F1-BBBF-6ED20E35C026}" type="presOf" srcId="{4AF2540C-AF69-4F35-87EB-FA53CF3712B7}" destId="{BADF2D43-BF17-44F7-9198-9C52E51A9994}" srcOrd="1" destOrd="0" presId="urn:microsoft.com/office/officeart/2005/8/layout/list1"/>
    <dgm:cxn modelId="{CEA9905A-012D-44D0-ACFE-8DEE26DD8E65}" type="presOf" srcId="{4AF2540C-AF69-4F35-87EB-FA53CF3712B7}" destId="{FE25206E-1B0F-4D18-8521-C774E4366FF5}" srcOrd="0" destOrd="0" presId="urn:microsoft.com/office/officeart/2005/8/layout/list1"/>
    <dgm:cxn modelId="{3CFE7185-E5C3-446F-85E5-70ACD338C790}" type="presOf" srcId="{2A720920-3F13-43E4-B39F-6975BEDB9C47}" destId="{74057F70-1AF8-4A1D-A484-62BD4C6765F4}" srcOrd="0" destOrd="0" presId="urn:microsoft.com/office/officeart/2005/8/layout/list1"/>
    <dgm:cxn modelId="{CEACE7BF-6AEB-4F45-8B07-3EA4E6749BDE}" srcId="{4DD1C6BD-C408-4007-B677-2137DF0E6B25}" destId="{2A720920-3F13-43E4-B39F-6975BEDB9C47}" srcOrd="0" destOrd="0" parTransId="{2CFA51F2-04D0-43B8-80C4-95658A219C0B}" sibTransId="{FF56EC59-95A9-4066-A8FC-C3E9F569AA65}"/>
    <dgm:cxn modelId="{3C1AC1DD-AA09-4202-B033-7C8C355722C1}" type="presOf" srcId="{53454D9A-175F-40A4-83A4-F8E7A3C27F8E}" destId="{5B6D95D6-EE29-4B14-B1C8-6AC60E9B42BD}" srcOrd="0" destOrd="0" presId="urn:microsoft.com/office/officeart/2005/8/layout/list1"/>
    <dgm:cxn modelId="{76BDB0E6-548E-443D-A012-E7E0054088BB}" srcId="{4DD1C6BD-C408-4007-B677-2137DF0E6B25}" destId="{53454D9A-175F-40A4-83A4-F8E7A3C27F8E}" srcOrd="1" destOrd="0" parTransId="{E7ECB285-6E72-4A35-81B1-6C9261927E56}" sibTransId="{77A6AF79-F2D2-4F93-BEBD-434DA925996F}"/>
    <dgm:cxn modelId="{8AD77355-196C-413E-AE10-9809F5B44B06}" type="presParOf" srcId="{444CF696-FDA8-4B89-9555-29570E15A307}" destId="{E8A1B47E-DA1C-445E-A5F7-56D2F3D5D2CA}" srcOrd="0" destOrd="0" presId="urn:microsoft.com/office/officeart/2005/8/layout/list1"/>
    <dgm:cxn modelId="{D32F388F-BEED-4E09-9426-8C472238DE7A}" type="presParOf" srcId="{E8A1B47E-DA1C-445E-A5F7-56D2F3D5D2CA}" destId="{74057F70-1AF8-4A1D-A484-62BD4C6765F4}" srcOrd="0" destOrd="0" presId="urn:microsoft.com/office/officeart/2005/8/layout/list1"/>
    <dgm:cxn modelId="{9CF1E23B-4766-4184-91CA-A1FC685D47B6}" type="presParOf" srcId="{E8A1B47E-DA1C-445E-A5F7-56D2F3D5D2CA}" destId="{96D7B6D6-75CB-4ECD-8393-45ACC195481B}" srcOrd="1" destOrd="0" presId="urn:microsoft.com/office/officeart/2005/8/layout/list1"/>
    <dgm:cxn modelId="{898B237B-FC67-47D4-9659-32B57705ADD3}" type="presParOf" srcId="{444CF696-FDA8-4B89-9555-29570E15A307}" destId="{801795DC-418C-4471-8F33-18407FF0F7DF}" srcOrd="1" destOrd="0" presId="urn:microsoft.com/office/officeart/2005/8/layout/list1"/>
    <dgm:cxn modelId="{92844C57-564D-4761-9363-63CBD43C1BB0}" type="presParOf" srcId="{444CF696-FDA8-4B89-9555-29570E15A307}" destId="{03E11202-D39A-43FE-A21E-B76AD27BB868}" srcOrd="2" destOrd="0" presId="urn:microsoft.com/office/officeart/2005/8/layout/list1"/>
    <dgm:cxn modelId="{E30EADEE-07F6-40B4-871A-543A5E1B78B4}" type="presParOf" srcId="{444CF696-FDA8-4B89-9555-29570E15A307}" destId="{554ED943-6F1F-4D6B-9B2B-80A6D2D072D6}" srcOrd="3" destOrd="0" presId="urn:microsoft.com/office/officeart/2005/8/layout/list1"/>
    <dgm:cxn modelId="{15DE30C0-631B-4DB8-872A-2509CB79AB0F}" type="presParOf" srcId="{444CF696-FDA8-4B89-9555-29570E15A307}" destId="{51BCF19C-6AA2-4E5A-9E12-F46911B2D83A}" srcOrd="4" destOrd="0" presId="urn:microsoft.com/office/officeart/2005/8/layout/list1"/>
    <dgm:cxn modelId="{410A67D0-7650-42F4-953C-A8C965F41027}" type="presParOf" srcId="{51BCF19C-6AA2-4E5A-9E12-F46911B2D83A}" destId="{5B6D95D6-EE29-4B14-B1C8-6AC60E9B42BD}" srcOrd="0" destOrd="0" presId="urn:microsoft.com/office/officeart/2005/8/layout/list1"/>
    <dgm:cxn modelId="{BF1BFB81-A401-496B-87F5-43D1A211FB68}" type="presParOf" srcId="{51BCF19C-6AA2-4E5A-9E12-F46911B2D83A}" destId="{E7F1A941-8488-4DC6-9FA6-E6C52E0DEB2F}" srcOrd="1" destOrd="0" presId="urn:microsoft.com/office/officeart/2005/8/layout/list1"/>
    <dgm:cxn modelId="{B78CD0D2-1F59-4A18-9953-1FAD5A2D3972}" type="presParOf" srcId="{444CF696-FDA8-4B89-9555-29570E15A307}" destId="{70A1ADA0-1FD8-4FF7-938E-C6442C8ACD22}" srcOrd="5" destOrd="0" presId="urn:microsoft.com/office/officeart/2005/8/layout/list1"/>
    <dgm:cxn modelId="{FB5488AB-2422-4416-8511-0DBB072CB928}" type="presParOf" srcId="{444CF696-FDA8-4B89-9555-29570E15A307}" destId="{DAF364FF-3E8D-4D28-A690-44AAE4DB5F15}" srcOrd="6" destOrd="0" presId="urn:microsoft.com/office/officeart/2005/8/layout/list1"/>
    <dgm:cxn modelId="{71A929BE-BBAC-46D4-A491-F0424491CAC5}" type="presParOf" srcId="{444CF696-FDA8-4B89-9555-29570E15A307}" destId="{B5C9FE36-C693-4C14-8F98-ECA7F033BA42}" srcOrd="7" destOrd="0" presId="urn:microsoft.com/office/officeart/2005/8/layout/list1"/>
    <dgm:cxn modelId="{E0BEBD43-8C4E-47D3-91EF-C4A72D1D0BD1}" type="presParOf" srcId="{444CF696-FDA8-4B89-9555-29570E15A307}" destId="{0378D4F4-8A3D-4FFF-8E8E-C4F6D28A2FCA}" srcOrd="8" destOrd="0" presId="urn:microsoft.com/office/officeart/2005/8/layout/list1"/>
    <dgm:cxn modelId="{A8F8BAB0-7ABC-4330-8795-3A7E4AAF8CB0}" type="presParOf" srcId="{0378D4F4-8A3D-4FFF-8E8E-C4F6D28A2FCA}" destId="{FE25206E-1B0F-4D18-8521-C774E4366FF5}" srcOrd="0" destOrd="0" presId="urn:microsoft.com/office/officeart/2005/8/layout/list1"/>
    <dgm:cxn modelId="{98C2C0D7-9660-472A-9BD9-BC701567966A}" type="presParOf" srcId="{0378D4F4-8A3D-4FFF-8E8E-C4F6D28A2FCA}" destId="{BADF2D43-BF17-44F7-9198-9C52E51A9994}" srcOrd="1" destOrd="0" presId="urn:microsoft.com/office/officeart/2005/8/layout/list1"/>
    <dgm:cxn modelId="{205451AA-FFCE-40BC-AB3B-853A49C5F22B}" type="presParOf" srcId="{444CF696-FDA8-4B89-9555-29570E15A307}" destId="{20A19FE0-A763-4916-9684-37630629988F}" srcOrd="9" destOrd="0" presId="urn:microsoft.com/office/officeart/2005/8/layout/list1"/>
    <dgm:cxn modelId="{FE114238-9739-487D-8043-040E98F892A3}" type="presParOf" srcId="{444CF696-FDA8-4B89-9555-29570E15A307}" destId="{509FEC12-B608-4ED6-86BC-9B3148424783}"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11202-D39A-43FE-A21E-B76AD27BB868}">
      <dsp:nvSpPr>
        <dsp:cNvPr id="0" name=""/>
        <dsp:cNvSpPr/>
      </dsp:nvSpPr>
      <dsp:spPr>
        <a:xfrm>
          <a:off x="0" y="464313"/>
          <a:ext cx="9872663"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D7B6D6-75CB-4ECD-8393-45ACC195481B}">
      <dsp:nvSpPr>
        <dsp:cNvPr id="0" name=""/>
        <dsp:cNvSpPr/>
      </dsp:nvSpPr>
      <dsp:spPr>
        <a:xfrm>
          <a:off x="493633" y="10267"/>
          <a:ext cx="6910864" cy="8673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1214" tIns="0" rIns="261214" bIns="0" numCol="1" spcCol="1270" anchor="ctr" anchorCtr="0">
          <a:noAutofit/>
        </a:bodyPr>
        <a:lstStyle/>
        <a:p>
          <a:pPr marL="0" lvl="0" indent="0" algn="l" defTabSz="1244600">
            <a:lnSpc>
              <a:spcPct val="90000"/>
            </a:lnSpc>
            <a:spcBef>
              <a:spcPct val="0"/>
            </a:spcBef>
            <a:spcAft>
              <a:spcPct val="35000"/>
            </a:spcAft>
            <a:buNone/>
          </a:pPr>
          <a:r>
            <a:rPr lang="en-US" sz="2800" kern="1200" dirty="0"/>
            <a:t>88% of providers increased knowledge about the disability in question.</a:t>
          </a:r>
        </a:p>
      </dsp:txBody>
      <dsp:txXfrm>
        <a:off x="535972" y="52606"/>
        <a:ext cx="6826186" cy="782647"/>
      </dsp:txXfrm>
    </dsp:sp>
    <dsp:sp modelId="{DAF364FF-3E8D-4D28-A690-44AAE4DB5F15}">
      <dsp:nvSpPr>
        <dsp:cNvPr id="0" name=""/>
        <dsp:cNvSpPr/>
      </dsp:nvSpPr>
      <dsp:spPr>
        <a:xfrm>
          <a:off x="0" y="2052652"/>
          <a:ext cx="9872663"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F1A941-8488-4DC6-9FA6-E6C52E0DEB2F}">
      <dsp:nvSpPr>
        <dsp:cNvPr id="0" name=""/>
        <dsp:cNvSpPr/>
      </dsp:nvSpPr>
      <dsp:spPr>
        <a:xfrm>
          <a:off x="525719" y="1382361"/>
          <a:ext cx="6910864" cy="11448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1214" tIns="0" rIns="261214" bIns="0" numCol="1" spcCol="1270" anchor="ctr" anchorCtr="0">
          <a:noAutofit/>
        </a:bodyPr>
        <a:lstStyle/>
        <a:p>
          <a:pPr marL="0" lvl="0" indent="0" algn="l" defTabSz="1244600">
            <a:lnSpc>
              <a:spcPct val="90000"/>
            </a:lnSpc>
            <a:spcBef>
              <a:spcPct val="0"/>
            </a:spcBef>
            <a:spcAft>
              <a:spcPct val="35000"/>
            </a:spcAft>
            <a:buNone/>
          </a:pPr>
          <a:r>
            <a:rPr lang="en-US" sz="2800" kern="1200" dirty="0"/>
            <a:t>97% of consults identified helpful strategies</a:t>
          </a:r>
        </a:p>
      </dsp:txBody>
      <dsp:txXfrm>
        <a:off x="581604" y="1438246"/>
        <a:ext cx="6799094" cy="1033048"/>
      </dsp:txXfrm>
    </dsp:sp>
    <dsp:sp modelId="{509FEC12-B608-4ED6-86BC-9B3148424783}">
      <dsp:nvSpPr>
        <dsp:cNvPr id="0" name=""/>
        <dsp:cNvSpPr/>
      </dsp:nvSpPr>
      <dsp:spPr>
        <a:xfrm>
          <a:off x="0" y="3322732"/>
          <a:ext cx="9872663"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DF2D43-BF17-44F7-9198-9C52E51A9994}">
      <dsp:nvSpPr>
        <dsp:cNvPr id="0" name=""/>
        <dsp:cNvSpPr/>
      </dsp:nvSpPr>
      <dsp:spPr>
        <a:xfrm>
          <a:off x="493633" y="2909452"/>
          <a:ext cx="6910864" cy="826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1214" tIns="0" rIns="261214" bIns="0" numCol="1" spcCol="1270" anchor="ctr" anchorCtr="0">
          <a:noAutofit/>
        </a:bodyPr>
        <a:lstStyle/>
        <a:p>
          <a:pPr marL="0" lvl="0" indent="0" algn="l" defTabSz="1244600">
            <a:lnSpc>
              <a:spcPct val="90000"/>
            </a:lnSpc>
            <a:spcBef>
              <a:spcPct val="0"/>
            </a:spcBef>
            <a:spcAft>
              <a:spcPct val="35000"/>
            </a:spcAft>
            <a:buNone/>
          </a:pPr>
          <a:r>
            <a:rPr lang="en-US" sz="2800" kern="1200" dirty="0"/>
            <a:t>84% of consults resulted in increased natural supports for the parent</a:t>
          </a:r>
        </a:p>
      </dsp:txBody>
      <dsp:txXfrm>
        <a:off x="533982" y="2949801"/>
        <a:ext cx="6830166" cy="74586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CADBA1-C227-4E0D-BC60-D412CB91CC53}" type="datetimeFigureOut">
              <a:rPr lang="en-US" smtClean="0"/>
              <a:t>7/18/2019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5D9FF-CE0E-40C9-9159-DC25F2C9935C}" type="slidenum">
              <a:rPr lang="en-US" smtClean="0"/>
              <a:t>‹#›</a:t>
            </a:fld>
            <a:endParaRPr lang="en-US"/>
          </a:p>
        </p:txBody>
      </p:sp>
    </p:spTree>
    <p:extLst>
      <p:ext uri="{BB962C8B-B14F-4D97-AF65-F5344CB8AC3E}">
        <p14:creationId xmlns:p14="http://schemas.microsoft.com/office/powerpoint/2010/main" val="1594069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C83862-33DA-4305-86D3-F3B0BF2D987C}" type="slidenum">
              <a:rPr lang="en-US" smtClean="0"/>
              <a:t>1</a:t>
            </a:fld>
            <a:endParaRPr lang="en-US"/>
          </a:p>
        </p:txBody>
      </p:sp>
    </p:spTree>
    <p:extLst>
      <p:ext uri="{BB962C8B-B14F-4D97-AF65-F5344CB8AC3E}">
        <p14:creationId xmlns:p14="http://schemas.microsoft.com/office/powerpoint/2010/main" val="2568288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80282-2C99-4A82-B986-7A822794FA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1FB7BA-AB0C-4D27-B793-177F1D4F2C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05B552-219C-4472-B38D-52AA5A94042B}"/>
              </a:ext>
            </a:extLst>
          </p:cNvPr>
          <p:cNvSpPr>
            <a:spLocks noGrp="1"/>
          </p:cNvSpPr>
          <p:nvPr>
            <p:ph type="dt" sz="half" idx="10"/>
          </p:nvPr>
        </p:nvSpPr>
        <p:spPr/>
        <p:txBody>
          <a:bodyPr/>
          <a:lstStyle/>
          <a:p>
            <a:fld id="{C3C81674-D605-4974-9422-FC80E496081F}" type="datetimeFigureOut">
              <a:rPr lang="en-US" smtClean="0"/>
              <a:t>7/18/2019</a:t>
            </a:fld>
            <a:endParaRPr lang="en-US"/>
          </a:p>
        </p:txBody>
      </p:sp>
      <p:sp>
        <p:nvSpPr>
          <p:cNvPr id="5" name="Footer Placeholder 4">
            <a:extLst>
              <a:ext uri="{FF2B5EF4-FFF2-40B4-BE49-F238E27FC236}">
                <a16:creationId xmlns:a16="http://schemas.microsoft.com/office/drawing/2014/main" id="{30E34163-ED95-46D5-B48E-C2A3BB830E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7E575-2480-496F-9C70-6907A2678187}"/>
              </a:ext>
            </a:extLst>
          </p:cNvPr>
          <p:cNvSpPr>
            <a:spLocks noGrp="1"/>
          </p:cNvSpPr>
          <p:nvPr>
            <p:ph type="sldNum" sz="quarter" idx="12"/>
          </p:nvPr>
        </p:nvSpPr>
        <p:spPr/>
        <p:txBody>
          <a:bodyPr/>
          <a:lstStyle/>
          <a:p>
            <a:fld id="{72474FB4-C043-4A62-A642-8AFD3AD97984}" type="slidenum">
              <a:rPr lang="en-US" smtClean="0"/>
              <a:t>‹#›</a:t>
            </a:fld>
            <a:endParaRPr lang="en-US"/>
          </a:p>
        </p:txBody>
      </p:sp>
    </p:spTree>
    <p:extLst>
      <p:ext uri="{BB962C8B-B14F-4D97-AF65-F5344CB8AC3E}">
        <p14:creationId xmlns:p14="http://schemas.microsoft.com/office/powerpoint/2010/main" val="3240289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A1847-1186-4D1F-8A46-00457D97C7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6570F1-3C65-46EE-99FF-9061613E5B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03F3F-424B-4C2D-9DEC-3454EAF5C95D}"/>
              </a:ext>
            </a:extLst>
          </p:cNvPr>
          <p:cNvSpPr>
            <a:spLocks noGrp="1"/>
          </p:cNvSpPr>
          <p:nvPr>
            <p:ph type="dt" sz="half" idx="10"/>
          </p:nvPr>
        </p:nvSpPr>
        <p:spPr/>
        <p:txBody>
          <a:bodyPr/>
          <a:lstStyle/>
          <a:p>
            <a:fld id="{C3C81674-D605-4974-9422-FC80E496081F}" type="datetimeFigureOut">
              <a:rPr lang="en-US" smtClean="0"/>
              <a:t>7/18/2019</a:t>
            </a:fld>
            <a:endParaRPr lang="en-US"/>
          </a:p>
        </p:txBody>
      </p:sp>
      <p:sp>
        <p:nvSpPr>
          <p:cNvPr id="5" name="Footer Placeholder 4">
            <a:extLst>
              <a:ext uri="{FF2B5EF4-FFF2-40B4-BE49-F238E27FC236}">
                <a16:creationId xmlns:a16="http://schemas.microsoft.com/office/drawing/2014/main" id="{6E274B05-5BF9-4044-B76F-CCE51F6903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87D823-C46B-4EFB-8C91-CA97BD222572}"/>
              </a:ext>
            </a:extLst>
          </p:cNvPr>
          <p:cNvSpPr>
            <a:spLocks noGrp="1"/>
          </p:cNvSpPr>
          <p:nvPr>
            <p:ph type="sldNum" sz="quarter" idx="12"/>
          </p:nvPr>
        </p:nvSpPr>
        <p:spPr/>
        <p:txBody>
          <a:bodyPr/>
          <a:lstStyle/>
          <a:p>
            <a:fld id="{72474FB4-C043-4A62-A642-8AFD3AD97984}" type="slidenum">
              <a:rPr lang="en-US" smtClean="0"/>
              <a:t>‹#›</a:t>
            </a:fld>
            <a:endParaRPr lang="en-US"/>
          </a:p>
        </p:txBody>
      </p:sp>
    </p:spTree>
    <p:extLst>
      <p:ext uri="{BB962C8B-B14F-4D97-AF65-F5344CB8AC3E}">
        <p14:creationId xmlns:p14="http://schemas.microsoft.com/office/powerpoint/2010/main" val="2917336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CF8C29-8843-4F55-BAD5-FE62377C20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5987B1-7381-4A83-9580-F6AA40D0DC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733661-9869-4B39-B870-5300DF46DD88}"/>
              </a:ext>
            </a:extLst>
          </p:cNvPr>
          <p:cNvSpPr>
            <a:spLocks noGrp="1"/>
          </p:cNvSpPr>
          <p:nvPr>
            <p:ph type="dt" sz="half" idx="10"/>
          </p:nvPr>
        </p:nvSpPr>
        <p:spPr/>
        <p:txBody>
          <a:bodyPr/>
          <a:lstStyle/>
          <a:p>
            <a:fld id="{C3C81674-D605-4974-9422-FC80E496081F}" type="datetimeFigureOut">
              <a:rPr lang="en-US" smtClean="0"/>
              <a:t>7/18/2019</a:t>
            </a:fld>
            <a:endParaRPr lang="en-US"/>
          </a:p>
        </p:txBody>
      </p:sp>
      <p:sp>
        <p:nvSpPr>
          <p:cNvPr id="5" name="Footer Placeholder 4">
            <a:extLst>
              <a:ext uri="{FF2B5EF4-FFF2-40B4-BE49-F238E27FC236}">
                <a16:creationId xmlns:a16="http://schemas.microsoft.com/office/drawing/2014/main" id="{9BFF25CE-0A1E-42D8-982B-9A36E13CE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35760-98AD-4248-B803-6DC848202F51}"/>
              </a:ext>
            </a:extLst>
          </p:cNvPr>
          <p:cNvSpPr>
            <a:spLocks noGrp="1"/>
          </p:cNvSpPr>
          <p:nvPr>
            <p:ph type="sldNum" sz="quarter" idx="12"/>
          </p:nvPr>
        </p:nvSpPr>
        <p:spPr/>
        <p:txBody>
          <a:bodyPr/>
          <a:lstStyle/>
          <a:p>
            <a:fld id="{72474FB4-C043-4A62-A642-8AFD3AD97984}" type="slidenum">
              <a:rPr lang="en-US" smtClean="0"/>
              <a:t>‹#›</a:t>
            </a:fld>
            <a:endParaRPr lang="en-US"/>
          </a:p>
        </p:txBody>
      </p:sp>
    </p:spTree>
    <p:extLst>
      <p:ext uri="{BB962C8B-B14F-4D97-AF65-F5344CB8AC3E}">
        <p14:creationId xmlns:p14="http://schemas.microsoft.com/office/powerpoint/2010/main" val="2682152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2F6E-81B6-4013-8206-BFD7BE507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AECDDA-5AEB-4967-9849-A27ED98254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A6510A-C0FD-4999-B199-C3CC66EA3E3C}"/>
              </a:ext>
            </a:extLst>
          </p:cNvPr>
          <p:cNvSpPr>
            <a:spLocks noGrp="1"/>
          </p:cNvSpPr>
          <p:nvPr>
            <p:ph type="dt" sz="half" idx="10"/>
          </p:nvPr>
        </p:nvSpPr>
        <p:spPr/>
        <p:txBody>
          <a:bodyPr/>
          <a:lstStyle/>
          <a:p>
            <a:fld id="{C3C81674-D605-4974-9422-FC80E496081F}" type="datetimeFigureOut">
              <a:rPr lang="en-US" smtClean="0"/>
              <a:t>7/18/2019</a:t>
            </a:fld>
            <a:endParaRPr lang="en-US"/>
          </a:p>
        </p:txBody>
      </p:sp>
      <p:sp>
        <p:nvSpPr>
          <p:cNvPr id="5" name="Footer Placeholder 4">
            <a:extLst>
              <a:ext uri="{FF2B5EF4-FFF2-40B4-BE49-F238E27FC236}">
                <a16:creationId xmlns:a16="http://schemas.microsoft.com/office/drawing/2014/main" id="{0091FFD6-1E17-4C77-84BE-39ACF116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C5F36A-A8DD-4196-8EFD-F787339FA558}"/>
              </a:ext>
            </a:extLst>
          </p:cNvPr>
          <p:cNvSpPr>
            <a:spLocks noGrp="1"/>
          </p:cNvSpPr>
          <p:nvPr>
            <p:ph type="sldNum" sz="quarter" idx="12"/>
          </p:nvPr>
        </p:nvSpPr>
        <p:spPr/>
        <p:txBody>
          <a:bodyPr/>
          <a:lstStyle/>
          <a:p>
            <a:fld id="{72474FB4-C043-4A62-A642-8AFD3AD97984}" type="slidenum">
              <a:rPr lang="en-US" smtClean="0"/>
              <a:t>‹#›</a:t>
            </a:fld>
            <a:endParaRPr lang="en-US"/>
          </a:p>
        </p:txBody>
      </p:sp>
    </p:spTree>
    <p:extLst>
      <p:ext uri="{BB962C8B-B14F-4D97-AF65-F5344CB8AC3E}">
        <p14:creationId xmlns:p14="http://schemas.microsoft.com/office/powerpoint/2010/main" val="394896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06B2-8A52-46EA-8C96-DA9DA43293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C3FBDF-7F57-409A-B151-AC1E605483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8AF192-FFAC-402A-B7CB-3EAE74A2AF74}"/>
              </a:ext>
            </a:extLst>
          </p:cNvPr>
          <p:cNvSpPr>
            <a:spLocks noGrp="1"/>
          </p:cNvSpPr>
          <p:nvPr>
            <p:ph type="dt" sz="half" idx="10"/>
          </p:nvPr>
        </p:nvSpPr>
        <p:spPr/>
        <p:txBody>
          <a:bodyPr/>
          <a:lstStyle/>
          <a:p>
            <a:fld id="{C3C81674-D605-4974-9422-FC80E496081F}" type="datetimeFigureOut">
              <a:rPr lang="en-US" smtClean="0"/>
              <a:t>7/18/2019</a:t>
            </a:fld>
            <a:endParaRPr lang="en-US"/>
          </a:p>
        </p:txBody>
      </p:sp>
      <p:sp>
        <p:nvSpPr>
          <p:cNvPr id="5" name="Footer Placeholder 4">
            <a:extLst>
              <a:ext uri="{FF2B5EF4-FFF2-40B4-BE49-F238E27FC236}">
                <a16:creationId xmlns:a16="http://schemas.microsoft.com/office/drawing/2014/main" id="{6EDF391D-DAEA-4108-9AF5-F47735580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89C3E8-1232-40D1-9D24-3BFC8931C307}"/>
              </a:ext>
            </a:extLst>
          </p:cNvPr>
          <p:cNvSpPr>
            <a:spLocks noGrp="1"/>
          </p:cNvSpPr>
          <p:nvPr>
            <p:ph type="sldNum" sz="quarter" idx="12"/>
          </p:nvPr>
        </p:nvSpPr>
        <p:spPr/>
        <p:txBody>
          <a:bodyPr/>
          <a:lstStyle/>
          <a:p>
            <a:fld id="{72474FB4-C043-4A62-A642-8AFD3AD97984}" type="slidenum">
              <a:rPr lang="en-US" smtClean="0"/>
              <a:t>‹#›</a:t>
            </a:fld>
            <a:endParaRPr lang="en-US"/>
          </a:p>
        </p:txBody>
      </p:sp>
    </p:spTree>
    <p:extLst>
      <p:ext uri="{BB962C8B-B14F-4D97-AF65-F5344CB8AC3E}">
        <p14:creationId xmlns:p14="http://schemas.microsoft.com/office/powerpoint/2010/main" val="1714327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6A364-781B-4CB9-A0BA-3D8D01E1D0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80FC19-C864-4902-B684-A13F2C480A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79FBFF-CD9D-4D34-8742-81F90AED73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EA0840-0F38-4D2B-BF64-71AD41C60AA9}"/>
              </a:ext>
            </a:extLst>
          </p:cNvPr>
          <p:cNvSpPr>
            <a:spLocks noGrp="1"/>
          </p:cNvSpPr>
          <p:nvPr>
            <p:ph type="dt" sz="half" idx="10"/>
          </p:nvPr>
        </p:nvSpPr>
        <p:spPr/>
        <p:txBody>
          <a:bodyPr/>
          <a:lstStyle/>
          <a:p>
            <a:fld id="{C3C81674-D605-4974-9422-FC80E496081F}" type="datetimeFigureOut">
              <a:rPr lang="en-US" smtClean="0"/>
              <a:t>7/18/2019</a:t>
            </a:fld>
            <a:endParaRPr lang="en-US"/>
          </a:p>
        </p:txBody>
      </p:sp>
      <p:sp>
        <p:nvSpPr>
          <p:cNvPr id="6" name="Footer Placeholder 5">
            <a:extLst>
              <a:ext uri="{FF2B5EF4-FFF2-40B4-BE49-F238E27FC236}">
                <a16:creationId xmlns:a16="http://schemas.microsoft.com/office/drawing/2014/main" id="{04E4CB3C-216B-4CC7-8094-0C5DD640BC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AD8E69-7CEB-4D12-A5F4-BBF57028AD42}"/>
              </a:ext>
            </a:extLst>
          </p:cNvPr>
          <p:cNvSpPr>
            <a:spLocks noGrp="1"/>
          </p:cNvSpPr>
          <p:nvPr>
            <p:ph type="sldNum" sz="quarter" idx="12"/>
          </p:nvPr>
        </p:nvSpPr>
        <p:spPr/>
        <p:txBody>
          <a:bodyPr/>
          <a:lstStyle/>
          <a:p>
            <a:fld id="{72474FB4-C043-4A62-A642-8AFD3AD97984}" type="slidenum">
              <a:rPr lang="en-US" smtClean="0"/>
              <a:t>‹#›</a:t>
            </a:fld>
            <a:endParaRPr lang="en-US"/>
          </a:p>
        </p:txBody>
      </p:sp>
    </p:spTree>
    <p:extLst>
      <p:ext uri="{BB962C8B-B14F-4D97-AF65-F5344CB8AC3E}">
        <p14:creationId xmlns:p14="http://schemas.microsoft.com/office/powerpoint/2010/main" val="2669027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9F330-0167-4D4C-9D83-47787CFB7C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6869BC-4C34-4A27-8147-3C0C37287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3CF234-3F60-48B7-9C14-43BD9CFB7B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F644F-C20B-4F91-A8DA-416AA31EB5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75FE3B-198C-4FCE-A9E8-1669890FF7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9662B7-6698-440A-A853-FEA9544DC883}"/>
              </a:ext>
            </a:extLst>
          </p:cNvPr>
          <p:cNvSpPr>
            <a:spLocks noGrp="1"/>
          </p:cNvSpPr>
          <p:nvPr>
            <p:ph type="dt" sz="half" idx="10"/>
          </p:nvPr>
        </p:nvSpPr>
        <p:spPr/>
        <p:txBody>
          <a:bodyPr/>
          <a:lstStyle/>
          <a:p>
            <a:fld id="{C3C81674-D605-4974-9422-FC80E496081F}" type="datetimeFigureOut">
              <a:rPr lang="en-US" smtClean="0"/>
              <a:t>7/18/2019</a:t>
            </a:fld>
            <a:endParaRPr lang="en-US"/>
          </a:p>
        </p:txBody>
      </p:sp>
      <p:sp>
        <p:nvSpPr>
          <p:cNvPr id="8" name="Footer Placeholder 7">
            <a:extLst>
              <a:ext uri="{FF2B5EF4-FFF2-40B4-BE49-F238E27FC236}">
                <a16:creationId xmlns:a16="http://schemas.microsoft.com/office/drawing/2014/main" id="{D0D47FEC-4D99-4E5C-8064-8A8B22750F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E0145A-03CF-4274-B579-11CEA4838C3F}"/>
              </a:ext>
            </a:extLst>
          </p:cNvPr>
          <p:cNvSpPr>
            <a:spLocks noGrp="1"/>
          </p:cNvSpPr>
          <p:nvPr>
            <p:ph type="sldNum" sz="quarter" idx="12"/>
          </p:nvPr>
        </p:nvSpPr>
        <p:spPr/>
        <p:txBody>
          <a:bodyPr/>
          <a:lstStyle/>
          <a:p>
            <a:fld id="{72474FB4-C043-4A62-A642-8AFD3AD97984}" type="slidenum">
              <a:rPr lang="en-US" smtClean="0"/>
              <a:t>‹#›</a:t>
            </a:fld>
            <a:endParaRPr lang="en-US"/>
          </a:p>
        </p:txBody>
      </p:sp>
    </p:spTree>
    <p:extLst>
      <p:ext uri="{BB962C8B-B14F-4D97-AF65-F5344CB8AC3E}">
        <p14:creationId xmlns:p14="http://schemas.microsoft.com/office/powerpoint/2010/main" val="3525796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2B729-ED29-4C9E-A612-ADEAC309ED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BEB2E4-91F9-4818-8388-D173E2CD6618}"/>
              </a:ext>
            </a:extLst>
          </p:cNvPr>
          <p:cNvSpPr>
            <a:spLocks noGrp="1"/>
          </p:cNvSpPr>
          <p:nvPr>
            <p:ph type="dt" sz="half" idx="10"/>
          </p:nvPr>
        </p:nvSpPr>
        <p:spPr/>
        <p:txBody>
          <a:bodyPr/>
          <a:lstStyle/>
          <a:p>
            <a:fld id="{C3C81674-D605-4974-9422-FC80E496081F}" type="datetimeFigureOut">
              <a:rPr lang="en-US" smtClean="0"/>
              <a:t>7/18/2019</a:t>
            </a:fld>
            <a:endParaRPr lang="en-US"/>
          </a:p>
        </p:txBody>
      </p:sp>
      <p:sp>
        <p:nvSpPr>
          <p:cNvPr id="4" name="Footer Placeholder 3">
            <a:extLst>
              <a:ext uri="{FF2B5EF4-FFF2-40B4-BE49-F238E27FC236}">
                <a16:creationId xmlns:a16="http://schemas.microsoft.com/office/drawing/2014/main" id="{8E12EAC8-8CA9-4949-8516-760840A45D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011064-2CBB-4EAB-A509-923CE35E540A}"/>
              </a:ext>
            </a:extLst>
          </p:cNvPr>
          <p:cNvSpPr>
            <a:spLocks noGrp="1"/>
          </p:cNvSpPr>
          <p:nvPr>
            <p:ph type="sldNum" sz="quarter" idx="12"/>
          </p:nvPr>
        </p:nvSpPr>
        <p:spPr/>
        <p:txBody>
          <a:bodyPr/>
          <a:lstStyle/>
          <a:p>
            <a:fld id="{72474FB4-C043-4A62-A642-8AFD3AD97984}" type="slidenum">
              <a:rPr lang="en-US" smtClean="0"/>
              <a:t>‹#›</a:t>
            </a:fld>
            <a:endParaRPr lang="en-US"/>
          </a:p>
        </p:txBody>
      </p:sp>
    </p:spTree>
    <p:extLst>
      <p:ext uri="{BB962C8B-B14F-4D97-AF65-F5344CB8AC3E}">
        <p14:creationId xmlns:p14="http://schemas.microsoft.com/office/powerpoint/2010/main" val="3901629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80D4C5-892A-4BB9-833A-0E2C3995553D}"/>
              </a:ext>
            </a:extLst>
          </p:cNvPr>
          <p:cNvSpPr>
            <a:spLocks noGrp="1"/>
          </p:cNvSpPr>
          <p:nvPr>
            <p:ph type="dt" sz="half" idx="10"/>
          </p:nvPr>
        </p:nvSpPr>
        <p:spPr/>
        <p:txBody>
          <a:bodyPr/>
          <a:lstStyle/>
          <a:p>
            <a:fld id="{C3C81674-D605-4974-9422-FC80E496081F}" type="datetimeFigureOut">
              <a:rPr lang="en-US" smtClean="0"/>
              <a:t>7/18/2019</a:t>
            </a:fld>
            <a:endParaRPr lang="en-US"/>
          </a:p>
        </p:txBody>
      </p:sp>
      <p:sp>
        <p:nvSpPr>
          <p:cNvPr id="3" name="Footer Placeholder 2">
            <a:extLst>
              <a:ext uri="{FF2B5EF4-FFF2-40B4-BE49-F238E27FC236}">
                <a16:creationId xmlns:a16="http://schemas.microsoft.com/office/drawing/2014/main" id="{581A688C-5793-43D5-B731-6146C2074F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C7D709-0599-4FA6-8A75-6B691CB13849}"/>
              </a:ext>
            </a:extLst>
          </p:cNvPr>
          <p:cNvSpPr>
            <a:spLocks noGrp="1"/>
          </p:cNvSpPr>
          <p:nvPr>
            <p:ph type="sldNum" sz="quarter" idx="12"/>
          </p:nvPr>
        </p:nvSpPr>
        <p:spPr/>
        <p:txBody>
          <a:bodyPr/>
          <a:lstStyle/>
          <a:p>
            <a:fld id="{72474FB4-C043-4A62-A642-8AFD3AD97984}" type="slidenum">
              <a:rPr lang="en-US" smtClean="0"/>
              <a:t>‹#›</a:t>
            </a:fld>
            <a:endParaRPr lang="en-US"/>
          </a:p>
        </p:txBody>
      </p:sp>
    </p:spTree>
    <p:extLst>
      <p:ext uri="{BB962C8B-B14F-4D97-AF65-F5344CB8AC3E}">
        <p14:creationId xmlns:p14="http://schemas.microsoft.com/office/powerpoint/2010/main" val="2317068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B4820-26AC-45DF-9D7E-7B4CD29542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F1B18C-5C25-4CB6-A886-EB498DCCF1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C466E6-A6EC-46B4-9812-537020507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14ABF8-94A4-4631-AA71-258731EAC515}"/>
              </a:ext>
            </a:extLst>
          </p:cNvPr>
          <p:cNvSpPr>
            <a:spLocks noGrp="1"/>
          </p:cNvSpPr>
          <p:nvPr>
            <p:ph type="dt" sz="half" idx="10"/>
          </p:nvPr>
        </p:nvSpPr>
        <p:spPr/>
        <p:txBody>
          <a:bodyPr/>
          <a:lstStyle/>
          <a:p>
            <a:fld id="{C3C81674-D605-4974-9422-FC80E496081F}" type="datetimeFigureOut">
              <a:rPr lang="en-US" smtClean="0"/>
              <a:t>7/18/2019</a:t>
            </a:fld>
            <a:endParaRPr lang="en-US"/>
          </a:p>
        </p:txBody>
      </p:sp>
      <p:sp>
        <p:nvSpPr>
          <p:cNvPr id="6" name="Footer Placeholder 5">
            <a:extLst>
              <a:ext uri="{FF2B5EF4-FFF2-40B4-BE49-F238E27FC236}">
                <a16:creationId xmlns:a16="http://schemas.microsoft.com/office/drawing/2014/main" id="{D2019146-B84F-4C1C-9A4E-E58601BFCD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4F401F-8B36-4C4B-9486-E52C12725CAF}"/>
              </a:ext>
            </a:extLst>
          </p:cNvPr>
          <p:cNvSpPr>
            <a:spLocks noGrp="1"/>
          </p:cNvSpPr>
          <p:nvPr>
            <p:ph type="sldNum" sz="quarter" idx="12"/>
          </p:nvPr>
        </p:nvSpPr>
        <p:spPr/>
        <p:txBody>
          <a:bodyPr/>
          <a:lstStyle/>
          <a:p>
            <a:fld id="{72474FB4-C043-4A62-A642-8AFD3AD97984}" type="slidenum">
              <a:rPr lang="en-US" smtClean="0"/>
              <a:t>‹#›</a:t>
            </a:fld>
            <a:endParaRPr lang="en-US"/>
          </a:p>
        </p:txBody>
      </p:sp>
    </p:spTree>
    <p:extLst>
      <p:ext uri="{BB962C8B-B14F-4D97-AF65-F5344CB8AC3E}">
        <p14:creationId xmlns:p14="http://schemas.microsoft.com/office/powerpoint/2010/main" val="2146765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3A3D-DAF7-433C-8E88-94F2711081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C7A5E2-62E7-4882-9AE4-C2B345F5A4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9F1D19-934C-4170-9D81-9220F669B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70F70-AED8-4BD5-B457-734CDA33B2E5}"/>
              </a:ext>
            </a:extLst>
          </p:cNvPr>
          <p:cNvSpPr>
            <a:spLocks noGrp="1"/>
          </p:cNvSpPr>
          <p:nvPr>
            <p:ph type="dt" sz="half" idx="10"/>
          </p:nvPr>
        </p:nvSpPr>
        <p:spPr/>
        <p:txBody>
          <a:bodyPr/>
          <a:lstStyle/>
          <a:p>
            <a:fld id="{C3C81674-D605-4974-9422-FC80E496081F}" type="datetimeFigureOut">
              <a:rPr lang="en-US" smtClean="0"/>
              <a:t>7/18/2019</a:t>
            </a:fld>
            <a:endParaRPr lang="en-US"/>
          </a:p>
        </p:txBody>
      </p:sp>
      <p:sp>
        <p:nvSpPr>
          <p:cNvPr id="6" name="Footer Placeholder 5">
            <a:extLst>
              <a:ext uri="{FF2B5EF4-FFF2-40B4-BE49-F238E27FC236}">
                <a16:creationId xmlns:a16="http://schemas.microsoft.com/office/drawing/2014/main" id="{9B7CB7FF-EB4C-4D3D-A5B2-1C776D0549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B00C27-1A39-484F-8D2C-B699709D7253}"/>
              </a:ext>
            </a:extLst>
          </p:cNvPr>
          <p:cNvSpPr>
            <a:spLocks noGrp="1"/>
          </p:cNvSpPr>
          <p:nvPr>
            <p:ph type="sldNum" sz="quarter" idx="12"/>
          </p:nvPr>
        </p:nvSpPr>
        <p:spPr/>
        <p:txBody>
          <a:bodyPr/>
          <a:lstStyle/>
          <a:p>
            <a:fld id="{72474FB4-C043-4A62-A642-8AFD3AD97984}" type="slidenum">
              <a:rPr lang="en-US" smtClean="0"/>
              <a:t>‹#›</a:t>
            </a:fld>
            <a:endParaRPr lang="en-US"/>
          </a:p>
        </p:txBody>
      </p:sp>
    </p:spTree>
    <p:extLst>
      <p:ext uri="{BB962C8B-B14F-4D97-AF65-F5344CB8AC3E}">
        <p14:creationId xmlns:p14="http://schemas.microsoft.com/office/powerpoint/2010/main" val="680464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C08866-2EDE-43B2-81DC-BC6BA2639E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B91E64-A10F-4195-ABF8-1DBE889381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EF6F1-412C-4DAC-AA22-49C52891C9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81674-D605-4974-9422-FC80E496081F}" type="datetimeFigureOut">
              <a:rPr lang="en-US" smtClean="0"/>
              <a:t>7/18/2019</a:t>
            </a:fld>
            <a:endParaRPr lang="en-US"/>
          </a:p>
        </p:txBody>
      </p:sp>
      <p:sp>
        <p:nvSpPr>
          <p:cNvPr id="5" name="Footer Placeholder 4">
            <a:extLst>
              <a:ext uri="{FF2B5EF4-FFF2-40B4-BE49-F238E27FC236}">
                <a16:creationId xmlns:a16="http://schemas.microsoft.com/office/drawing/2014/main" id="{7110C345-6905-4EE6-88F0-06C7D0B838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2F6DCC-34BC-4B2C-8729-58480D0C0D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474FB4-C043-4A62-A642-8AFD3AD97984}" type="slidenum">
              <a:rPr lang="en-US" smtClean="0"/>
              <a:t>‹#›</a:t>
            </a:fld>
            <a:endParaRPr lang="en-US"/>
          </a:p>
        </p:txBody>
      </p:sp>
    </p:spTree>
    <p:extLst>
      <p:ext uri="{BB962C8B-B14F-4D97-AF65-F5344CB8AC3E}">
        <p14:creationId xmlns:p14="http://schemas.microsoft.com/office/powerpoint/2010/main" val="3206396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hyperlink" Target="mailto:Lisa-simmons@ouhsc.edu"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www.tucollaborative.org/parenting/" TargetMode="External"/><Relationship Id="rId5" Type="http://schemas.openxmlformats.org/officeDocument/2006/relationships/hyperlink" Target="https://ensemble.brandeis.edu/hapi/v1/contents/permalinks/Mj2b6E7P/view"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hyperlink" Target="http://www.tucollaborative.org/parenting/" TargetMode="External"/><Relationship Id="rId4" Type="http://schemas.openxmlformats.org/officeDocument/2006/relationships/hyperlink" Target="https://www.heretohelp.bc.ca/sites/default/files/images/family_toolkit_full.pdf"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hyperlink" Target="http://www.centerforparentswithdisabilities.org/"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jpg"/><Relationship Id="rId5" Type="http://schemas.openxmlformats.org/officeDocument/2006/relationships/hyperlink" Target="https://www.facebook.com/OKpwd/" TargetMode="External"/><Relationship Id="rId4" Type="http://schemas.openxmlformats.org/officeDocument/2006/relationships/hyperlink" Target="http://soonersuccess.ouhsc.edu/ServicesPrograms/SupportingParentswithDisabilities.aspx"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Supporting Oklahoma </a:t>
            </a:r>
            <a:r>
              <a:rPr lang="en-US" b="1" dirty="0">
                <a:solidFill>
                  <a:srgbClr val="0070C0"/>
                </a:solidFill>
              </a:rPr>
              <a:t>Parents with Disabilities</a:t>
            </a: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431822" y="1265515"/>
            <a:ext cx="5054618" cy="2947662"/>
          </a:xfrm>
        </p:spPr>
      </p:pic>
      <p:sp>
        <p:nvSpPr>
          <p:cNvPr id="3" name="TextBox 2"/>
          <p:cNvSpPr txBox="1"/>
          <p:nvPr/>
        </p:nvSpPr>
        <p:spPr>
          <a:xfrm>
            <a:off x="627944" y="5813562"/>
            <a:ext cx="10936111" cy="400110"/>
          </a:xfrm>
          <a:prstGeom prst="rect">
            <a:avLst/>
          </a:prstGeom>
          <a:noFill/>
        </p:spPr>
        <p:txBody>
          <a:bodyPr wrap="square" rtlCol="0">
            <a:spAutoFit/>
          </a:bodyPr>
          <a:lstStyle/>
          <a:p>
            <a:pPr algn="ctr"/>
            <a:r>
              <a:rPr lang="en-US" sz="2000" dirty="0"/>
              <a:t>*Major funding for the </a:t>
            </a:r>
            <a:r>
              <a:rPr lang="en-US" sz="2000" dirty="0" err="1"/>
              <a:t>SPwD</a:t>
            </a:r>
            <a:r>
              <a:rPr lang="en-US" sz="2000" dirty="0"/>
              <a:t> Project provided by the Developmental Disabilities Council of Oklahoma</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6134" y="4093370"/>
            <a:ext cx="2883213" cy="132556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864" y="3843117"/>
            <a:ext cx="3166872" cy="1575816"/>
          </a:xfrm>
          <a:prstGeom prst="rect">
            <a:avLst/>
          </a:prstGeom>
        </p:spPr>
      </p:pic>
      <p:pic>
        <p:nvPicPr>
          <p:cNvPr id="7" name="Audio 6">
            <a:hlinkClick r:id="" action="ppaction://media"/>
            <a:extLst>
              <a:ext uri="{FF2B5EF4-FFF2-40B4-BE49-F238E27FC236}">
                <a16:creationId xmlns:a16="http://schemas.microsoft.com/office/drawing/2014/main" id="{6BA07077-E465-444D-B428-C45C6DFA61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1703610"/>
      </p:ext>
    </p:extLst>
  </p:cSld>
  <p:clrMapOvr>
    <a:masterClrMapping/>
  </p:clrMapOvr>
  <mc:AlternateContent xmlns:mc="http://schemas.openxmlformats.org/markup-compatibility/2006">
    <mc:Choice xmlns:p14="http://schemas.microsoft.com/office/powerpoint/2010/main" Requires="p14">
      <p:transition spd="slow" p14:dur="2000" advTm="10047"/>
    </mc:Choice>
    <mc:Fallback>
      <p:transition spd="slow" advTm="10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609" t="25844" r="5480" b="22798"/>
          <a:stretch/>
        </p:blipFill>
        <p:spPr>
          <a:xfrm>
            <a:off x="2208605" y="647695"/>
            <a:ext cx="7334524" cy="3273779"/>
          </a:xfrm>
          <a:prstGeom prst="rect">
            <a:avLst/>
          </a:prstGeom>
        </p:spPr>
      </p:pic>
      <p:pic>
        <p:nvPicPr>
          <p:cNvPr id="4" name="Picture 3"/>
          <p:cNvPicPr>
            <a:picLocks noChangeAspect="1"/>
          </p:cNvPicPr>
          <p:nvPr/>
        </p:nvPicPr>
        <p:blipFill>
          <a:blip r:embed="rId5"/>
          <a:stretch>
            <a:fillRect/>
          </a:stretch>
        </p:blipFill>
        <p:spPr>
          <a:xfrm>
            <a:off x="1128889" y="3799728"/>
            <a:ext cx="9881378" cy="2865930"/>
          </a:xfrm>
          <a:prstGeom prst="rect">
            <a:avLst/>
          </a:prstGeom>
        </p:spPr>
      </p:pic>
      <p:sp>
        <p:nvSpPr>
          <p:cNvPr id="5" name="Rectangle 4"/>
          <p:cNvSpPr/>
          <p:nvPr/>
        </p:nvSpPr>
        <p:spPr>
          <a:xfrm>
            <a:off x="1948293" y="0"/>
            <a:ext cx="7594836" cy="769441"/>
          </a:xfrm>
          <a:prstGeom prst="rect">
            <a:avLst/>
          </a:prstGeom>
        </p:spPr>
        <p:txBody>
          <a:bodyPr wrap="none">
            <a:spAutoFit/>
          </a:bodyPr>
          <a:lstStyle/>
          <a:p>
            <a:r>
              <a:rPr lang="en-US" sz="4400" dirty="0">
                <a:solidFill>
                  <a:prstClr val="black"/>
                </a:solidFill>
                <a:latin typeface="Calibri Light" panose="020F0302020204030204"/>
                <a:ea typeface="+mj-ea"/>
                <a:cs typeface="+mj-cs"/>
              </a:rPr>
              <a:t>“Moment of Need” We Can Help</a:t>
            </a:r>
            <a:endParaRPr lang="en-US" dirty="0"/>
          </a:p>
        </p:txBody>
      </p:sp>
      <p:pic>
        <p:nvPicPr>
          <p:cNvPr id="2" name="Audio 1">
            <a:hlinkClick r:id="" action="ppaction://media"/>
            <a:extLst>
              <a:ext uri="{FF2B5EF4-FFF2-40B4-BE49-F238E27FC236}">
                <a16:creationId xmlns:a16="http://schemas.microsoft.com/office/drawing/2014/main" id="{9F51EA4E-F5E2-4EB3-AD3B-F8B7FACB96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9511297"/>
      </p:ext>
    </p:extLst>
  </p:cSld>
  <p:clrMapOvr>
    <a:masterClrMapping/>
  </p:clrMapOvr>
  <mc:AlternateContent xmlns:mc="http://schemas.openxmlformats.org/markup-compatibility/2006">
    <mc:Choice xmlns:p14="http://schemas.microsoft.com/office/powerpoint/2010/main" Requires="p14">
      <p:transition spd="slow" p14:dur="2000" advTm="19099"/>
    </mc:Choice>
    <mc:Fallback>
      <p:transition spd="slow" advTm="19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FFBA0-3D1A-4882-A27A-583097E430F1}"/>
              </a:ext>
            </a:extLst>
          </p:cNvPr>
          <p:cNvSpPr>
            <a:spLocks noGrp="1"/>
          </p:cNvSpPr>
          <p:nvPr>
            <p:ph type="title"/>
          </p:nvPr>
        </p:nvSpPr>
        <p:spPr/>
        <p:txBody>
          <a:bodyPr/>
          <a:lstStyle/>
          <a:p>
            <a:r>
              <a:rPr lang="en-US" dirty="0"/>
              <a:t>Consultation outcomes</a:t>
            </a:r>
          </a:p>
        </p:txBody>
      </p:sp>
      <p:graphicFrame>
        <p:nvGraphicFramePr>
          <p:cNvPr id="4" name="Content Placeholder 3">
            <a:extLst>
              <a:ext uri="{FF2B5EF4-FFF2-40B4-BE49-F238E27FC236}">
                <a16:creationId xmlns:a16="http://schemas.microsoft.com/office/drawing/2014/main" id="{2090E8BB-6FFC-4C4C-95F5-0FC1FA434462}"/>
              </a:ext>
            </a:extLst>
          </p:cNvPr>
          <p:cNvGraphicFramePr>
            <a:graphicFrameLocks noGrp="1"/>
          </p:cNvGraphicFramePr>
          <p:nvPr>
            <p:ph idx="1"/>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F6C41701-D0BF-4D2B-8CAD-1859E81106D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76690959"/>
      </p:ext>
    </p:extLst>
  </p:cSld>
  <p:clrMapOvr>
    <a:masterClrMapping/>
  </p:clrMapOvr>
  <mc:AlternateContent xmlns:mc="http://schemas.openxmlformats.org/markup-compatibility/2006">
    <mc:Choice xmlns:p14="http://schemas.microsoft.com/office/powerpoint/2010/main" Requires="p14">
      <p:transition spd="slow" p14:dur="2000" advTm="22212"/>
    </mc:Choice>
    <mc:Fallback>
      <p:transition spd="slow" advTm="22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solidFill>
                  <a:schemeClr val="bg2">
                    <a:lumMod val="25000"/>
                  </a:schemeClr>
                </a:solidFill>
              </a:rPr>
              <a:t>Questions?</a:t>
            </a:r>
          </a:p>
        </p:txBody>
      </p:sp>
      <p:sp>
        <p:nvSpPr>
          <p:cNvPr id="3" name="Content Placeholder 2"/>
          <p:cNvSpPr>
            <a:spLocks noGrp="1"/>
          </p:cNvSpPr>
          <p:nvPr>
            <p:ph idx="1"/>
          </p:nvPr>
        </p:nvSpPr>
        <p:spPr>
          <a:xfrm>
            <a:off x="928512" y="1690688"/>
            <a:ext cx="10515600" cy="2915708"/>
          </a:xfrm>
        </p:spPr>
        <p:txBody>
          <a:bodyPr>
            <a:normAutofit lnSpcReduction="10000"/>
          </a:bodyPr>
          <a:lstStyle/>
          <a:p>
            <a:pPr marL="0" indent="0" algn="ctr">
              <a:buNone/>
            </a:pPr>
            <a:r>
              <a:rPr lang="en-US" sz="3200" b="1" dirty="0"/>
              <a:t>Lisa Simmons</a:t>
            </a:r>
          </a:p>
          <a:p>
            <a:pPr marL="0" indent="0" algn="ctr">
              <a:buNone/>
            </a:pPr>
            <a:r>
              <a:rPr lang="en-US" dirty="0"/>
              <a:t>Project Coordinator, Supporting Parents with Disabilities</a:t>
            </a:r>
          </a:p>
          <a:p>
            <a:pPr marL="0" indent="0" algn="ctr">
              <a:buNone/>
            </a:pPr>
            <a:r>
              <a:rPr lang="en-US" dirty="0"/>
              <a:t>Region 1 Sooner SUCCESS Coordinator</a:t>
            </a:r>
          </a:p>
          <a:p>
            <a:pPr marL="0" indent="0" algn="ctr">
              <a:buNone/>
            </a:pPr>
            <a:r>
              <a:rPr lang="en-US" dirty="0">
                <a:hlinkClick r:id="rId4"/>
              </a:rPr>
              <a:t>Lisa-simmons@ouhsc.edu</a:t>
            </a:r>
            <a:endParaRPr lang="en-US" dirty="0"/>
          </a:p>
          <a:p>
            <a:pPr marL="0" indent="0" algn="ctr">
              <a:buNone/>
            </a:pPr>
            <a:r>
              <a:rPr lang="en-US" dirty="0"/>
              <a:t>580-747-1004</a:t>
            </a:r>
          </a:p>
          <a:p>
            <a:pPr marL="0" indent="0" algn="ctr">
              <a:buNone/>
            </a:pPr>
            <a:r>
              <a:rPr lang="en-US" sz="3200" dirty="0"/>
              <a:t>soonersuccess.ouhsc.edu</a:t>
            </a:r>
          </a:p>
          <a:p>
            <a:pPr marL="0" indent="0">
              <a:buNone/>
            </a:pPr>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2381" y="4719285"/>
            <a:ext cx="4986528" cy="1426464"/>
          </a:xfrm>
          <a:prstGeom prst="rect">
            <a:avLst/>
          </a:prstGeom>
        </p:spPr>
      </p:pic>
      <p:pic>
        <p:nvPicPr>
          <p:cNvPr id="4" name="Audio 3">
            <a:hlinkClick r:id="" action="ppaction://media"/>
            <a:extLst>
              <a:ext uri="{FF2B5EF4-FFF2-40B4-BE49-F238E27FC236}">
                <a16:creationId xmlns:a16="http://schemas.microsoft.com/office/drawing/2014/main" id="{84B6F2A6-C74B-4B97-8390-8383F26444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63088704"/>
      </p:ext>
    </p:extLst>
  </p:cSld>
  <p:clrMapOvr>
    <a:masterClrMapping/>
  </p:clrMapOvr>
  <mc:AlternateContent xmlns:mc="http://schemas.openxmlformats.org/markup-compatibility/2006">
    <mc:Choice xmlns:p14="http://schemas.microsoft.com/office/powerpoint/2010/main" Requires="p14">
      <p:transition spd="slow" p14:dur="2000" advTm="18456"/>
    </mc:Choice>
    <mc:Fallback>
      <p:transition spd="slow" advTm="18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484DF-505F-42C9-8635-AC0C56FD7EBD}"/>
              </a:ext>
            </a:extLst>
          </p:cNvPr>
          <p:cNvSpPr>
            <a:spLocks noGrp="1"/>
          </p:cNvSpPr>
          <p:nvPr>
            <p:ph type="title"/>
          </p:nvPr>
        </p:nvSpPr>
        <p:spPr>
          <a:xfrm>
            <a:off x="3258104" y="365125"/>
            <a:ext cx="8095695" cy="1325563"/>
          </a:xfrm>
        </p:spPr>
        <p:txBody>
          <a:bodyPr/>
          <a:lstStyle/>
          <a:p>
            <a:r>
              <a:rPr lang="en-US" dirty="0"/>
              <a:t>Parents who have mental health conditions</a:t>
            </a:r>
          </a:p>
        </p:txBody>
      </p:sp>
      <p:sp>
        <p:nvSpPr>
          <p:cNvPr id="3" name="Content Placeholder 2">
            <a:extLst>
              <a:ext uri="{FF2B5EF4-FFF2-40B4-BE49-F238E27FC236}">
                <a16:creationId xmlns:a16="http://schemas.microsoft.com/office/drawing/2014/main" id="{B62C7996-AF46-479A-951A-992CB9CB639E}"/>
              </a:ext>
            </a:extLst>
          </p:cNvPr>
          <p:cNvSpPr>
            <a:spLocks noGrp="1"/>
          </p:cNvSpPr>
          <p:nvPr>
            <p:ph idx="1"/>
          </p:nvPr>
        </p:nvSpPr>
        <p:spPr>
          <a:xfrm>
            <a:off x="838200" y="1825625"/>
            <a:ext cx="10515600" cy="4398712"/>
          </a:xfrm>
          <a:noFill/>
        </p:spPr>
        <p:txBody>
          <a:bodyPr>
            <a:normAutofit lnSpcReduction="10000"/>
          </a:bodyPr>
          <a:lstStyle/>
          <a:p>
            <a:pPr marL="0" indent="0">
              <a:buNone/>
            </a:pPr>
            <a:r>
              <a:rPr lang="en-US" dirty="0"/>
              <a:t>KNOW:  </a:t>
            </a:r>
          </a:p>
          <a:p>
            <a:pPr lvl="0"/>
            <a:r>
              <a:rPr lang="en-US" dirty="0"/>
              <a:t>The parent’s condition </a:t>
            </a:r>
            <a:r>
              <a:rPr lang="en-US" b="1" dirty="0"/>
              <a:t>can change from day to day </a:t>
            </a:r>
            <a:r>
              <a:rPr lang="en-US" dirty="0"/>
              <a:t>due to not taking medication, medication side effects, emotional impact of trauma counseling, emotion impact due to lack of counseling, stresses of poverty. </a:t>
            </a:r>
          </a:p>
          <a:p>
            <a:pPr marL="0" indent="0">
              <a:buNone/>
            </a:pPr>
            <a:r>
              <a:rPr lang="en-US" dirty="0"/>
              <a:t>DO:</a:t>
            </a:r>
          </a:p>
          <a:p>
            <a:pPr lvl="0"/>
            <a:r>
              <a:rPr lang="en-US" b="1" dirty="0"/>
              <a:t>Plan ahead.  </a:t>
            </a:r>
            <a:r>
              <a:rPr lang="en-US" dirty="0"/>
              <a:t>Help the parent arrange for respite (back up childcare) for times when their mental health condition makes it impossible for them to parent.  </a:t>
            </a:r>
          </a:p>
          <a:p>
            <a:pPr lvl="0"/>
            <a:r>
              <a:rPr lang="en-US" dirty="0"/>
              <a:t>Make sure that not just the parent but also school age children and a </a:t>
            </a:r>
            <a:r>
              <a:rPr lang="en-US" b="1" dirty="0"/>
              <a:t>trusted adult nearby </a:t>
            </a:r>
            <a:r>
              <a:rPr lang="en-US" dirty="0"/>
              <a:t>know how to set the plan into motion.</a:t>
            </a:r>
          </a:p>
          <a:p>
            <a:endParaRPr lang="en-US" dirty="0"/>
          </a:p>
        </p:txBody>
      </p:sp>
      <p:pic>
        <p:nvPicPr>
          <p:cNvPr id="5122" name="Picture 2" descr="Related image">
            <a:extLst>
              <a:ext uri="{FF2B5EF4-FFF2-40B4-BE49-F238E27FC236}">
                <a16:creationId xmlns:a16="http://schemas.microsoft.com/office/drawing/2014/main" id="{2B642633-36A3-444E-BEB7-79804EA31C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94" y="159720"/>
            <a:ext cx="2801345" cy="1736371"/>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676A9917-6AB3-400D-B725-08C20FEDD6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34132016"/>
      </p:ext>
    </p:extLst>
  </p:cSld>
  <p:clrMapOvr>
    <a:masterClrMapping/>
  </p:clrMapOvr>
  <mc:AlternateContent xmlns:mc="http://schemas.openxmlformats.org/markup-compatibility/2006">
    <mc:Choice xmlns:p14="http://schemas.microsoft.com/office/powerpoint/2010/main" Requires="p14">
      <p:transition spd="slow" p14:dur="2000" advTm="148978"/>
    </mc:Choice>
    <mc:Fallback>
      <p:transition spd="slow" advTm="148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89DA-F82C-4B38-8FAD-71716849F103}"/>
              </a:ext>
            </a:extLst>
          </p:cNvPr>
          <p:cNvSpPr>
            <a:spLocks noGrp="1"/>
          </p:cNvSpPr>
          <p:nvPr>
            <p:ph type="title"/>
          </p:nvPr>
        </p:nvSpPr>
        <p:spPr/>
        <p:txBody>
          <a:bodyPr>
            <a:normAutofit/>
          </a:bodyPr>
          <a:lstStyle/>
          <a:p>
            <a:r>
              <a:rPr lang="en-US" sz="4000" dirty="0"/>
              <a:t>Don't take things personally. Don't get frustrated. Be patient.</a:t>
            </a:r>
          </a:p>
        </p:txBody>
      </p:sp>
      <p:sp>
        <p:nvSpPr>
          <p:cNvPr id="3" name="Content Placeholder 2">
            <a:extLst>
              <a:ext uri="{FF2B5EF4-FFF2-40B4-BE49-F238E27FC236}">
                <a16:creationId xmlns:a16="http://schemas.microsoft.com/office/drawing/2014/main" id="{00814B35-4982-4AE5-B274-F6028ABA99BE}"/>
              </a:ext>
            </a:extLst>
          </p:cNvPr>
          <p:cNvSpPr>
            <a:spLocks noGrp="1"/>
          </p:cNvSpPr>
          <p:nvPr>
            <p:ph idx="1"/>
          </p:nvPr>
        </p:nvSpPr>
        <p:spPr>
          <a:xfrm>
            <a:off x="838200" y="1690688"/>
            <a:ext cx="10515600" cy="4486275"/>
          </a:xfrm>
        </p:spPr>
        <p:txBody>
          <a:bodyPr>
            <a:normAutofit/>
          </a:bodyPr>
          <a:lstStyle/>
          <a:p>
            <a:pPr lvl="0"/>
            <a:r>
              <a:rPr lang="en-US" b="1" dirty="0"/>
              <a:t>Respect a person’s choice of language </a:t>
            </a:r>
            <a:r>
              <a:rPr lang="en-US" dirty="0"/>
              <a:t>or terminology. For example, if they ask you to refer to something as a “mental health condition” instead of a “mental illness”, listen to their request. If they say they don’t have a mental health condition, but identify mental health treatment as a medical need, don’t disagree. Just help them select a plan with appropriate treatment. </a:t>
            </a:r>
          </a:p>
          <a:p>
            <a:r>
              <a:rPr lang="en-US" dirty="0"/>
              <a:t>If a parent brings an assistor, be sure to </a:t>
            </a:r>
            <a:r>
              <a:rPr lang="en-US" b="1" dirty="0"/>
              <a:t>speak directly to the person</a:t>
            </a:r>
            <a:r>
              <a:rPr lang="en-US" dirty="0"/>
              <a:t>, </a:t>
            </a:r>
            <a:r>
              <a:rPr lang="en-US" b="1" dirty="0"/>
              <a:t>not to the assistor</a:t>
            </a:r>
            <a:r>
              <a:rPr lang="en-US" dirty="0"/>
              <a:t>.   They may be there for moral support or simply as a 2</a:t>
            </a:r>
            <a:r>
              <a:rPr lang="en-US" baseline="30000" dirty="0"/>
              <a:t>nd</a:t>
            </a:r>
            <a:r>
              <a:rPr lang="en-US" dirty="0"/>
              <a:t> set of ears, so that important information is heard by more than just the parent and can be retained and acted on.</a:t>
            </a:r>
          </a:p>
          <a:p>
            <a:pPr lvl="0"/>
            <a:endParaRPr lang="en-US" dirty="0"/>
          </a:p>
          <a:p>
            <a:endParaRPr lang="en-US" dirty="0"/>
          </a:p>
        </p:txBody>
      </p:sp>
      <p:pic>
        <p:nvPicPr>
          <p:cNvPr id="5" name="Audio 4">
            <a:hlinkClick r:id="" action="ppaction://media"/>
            <a:extLst>
              <a:ext uri="{FF2B5EF4-FFF2-40B4-BE49-F238E27FC236}">
                <a16:creationId xmlns:a16="http://schemas.microsoft.com/office/drawing/2014/main" id="{266B980F-E29A-4894-BE12-3DEE9A7D15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8609918"/>
      </p:ext>
    </p:extLst>
  </p:cSld>
  <p:clrMapOvr>
    <a:masterClrMapping/>
  </p:clrMapOvr>
  <mc:AlternateContent xmlns:mc="http://schemas.openxmlformats.org/markup-compatibility/2006">
    <mc:Choice xmlns:p14="http://schemas.microsoft.com/office/powerpoint/2010/main" Requires="p14">
      <p:transition spd="slow" p14:dur="2000" advTm="85775"/>
    </mc:Choice>
    <mc:Fallback>
      <p:transition spd="slow" advTm="85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89DA-F82C-4B38-8FAD-71716849F103}"/>
              </a:ext>
            </a:extLst>
          </p:cNvPr>
          <p:cNvSpPr>
            <a:spLocks noGrp="1"/>
          </p:cNvSpPr>
          <p:nvPr>
            <p:ph type="title"/>
          </p:nvPr>
        </p:nvSpPr>
        <p:spPr/>
        <p:txBody>
          <a:bodyPr/>
          <a:lstStyle/>
          <a:p>
            <a:r>
              <a:rPr lang="en-US" dirty="0"/>
              <a:t>Plan for the crisis</a:t>
            </a:r>
          </a:p>
        </p:txBody>
      </p:sp>
      <p:sp>
        <p:nvSpPr>
          <p:cNvPr id="3" name="Content Placeholder 2">
            <a:extLst>
              <a:ext uri="{FF2B5EF4-FFF2-40B4-BE49-F238E27FC236}">
                <a16:creationId xmlns:a16="http://schemas.microsoft.com/office/drawing/2014/main" id="{00814B35-4982-4AE5-B274-F6028ABA99BE}"/>
              </a:ext>
            </a:extLst>
          </p:cNvPr>
          <p:cNvSpPr>
            <a:spLocks noGrp="1"/>
          </p:cNvSpPr>
          <p:nvPr>
            <p:ph idx="1"/>
          </p:nvPr>
        </p:nvSpPr>
        <p:spPr/>
        <p:txBody>
          <a:bodyPr>
            <a:normAutofit/>
          </a:bodyPr>
          <a:lstStyle/>
          <a:p>
            <a:pPr lvl="0"/>
            <a:r>
              <a:rPr lang="en-US" dirty="0"/>
              <a:t>Put together an emergency meal prep box with non-perishable food items and </a:t>
            </a:r>
            <a:r>
              <a:rPr lang="en-US" b="1" dirty="0"/>
              <a:t>picture recipes </a:t>
            </a:r>
            <a:r>
              <a:rPr lang="en-US" dirty="0"/>
              <a:t>so that school age children can always access a meal.</a:t>
            </a:r>
          </a:p>
          <a:p>
            <a:r>
              <a:rPr lang="en-US" dirty="0"/>
              <a:t>Help the </a:t>
            </a:r>
            <a:r>
              <a:rPr lang="en-US" b="1" dirty="0"/>
              <a:t>parent</a:t>
            </a:r>
            <a:r>
              <a:rPr lang="en-US" dirty="0"/>
              <a:t> connect with </a:t>
            </a:r>
            <a:r>
              <a:rPr lang="en-US" b="1" dirty="0"/>
              <a:t>natural supports </a:t>
            </a:r>
            <a:r>
              <a:rPr lang="en-US" dirty="0"/>
              <a:t>in their neighborhood, child’s school or daycare, local parenting groups, their church.  Help </a:t>
            </a:r>
            <a:r>
              <a:rPr lang="en-US" b="1" dirty="0"/>
              <a:t>kids</a:t>
            </a:r>
            <a:r>
              <a:rPr lang="en-US" dirty="0"/>
              <a:t> build their own natural support network.    Everyone will need an ongoing network of support to be a successful.</a:t>
            </a:r>
          </a:p>
          <a:p>
            <a:pPr lvl="0"/>
            <a:r>
              <a:rPr lang="en-US" dirty="0"/>
              <a:t>If the parent seems confused or overwhelmed, be willing to </a:t>
            </a:r>
            <a:r>
              <a:rPr lang="en-US" b="1" dirty="0"/>
              <a:t>break things down step-by-step </a:t>
            </a:r>
            <a:r>
              <a:rPr lang="en-US" dirty="0"/>
              <a:t>to help them understand what steps need to be completed. </a:t>
            </a:r>
          </a:p>
          <a:p>
            <a:pPr lvl="0"/>
            <a:endParaRPr lang="en-US" dirty="0"/>
          </a:p>
          <a:p>
            <a:endParaRPr lang="en-US" dirty="0"/>
          </a:p>
        </p:txBody>
      </p:sp>
      <p:pic>
        <p:nvPicPr>
          <p:cNvPr id="5" name="Audio 4">
            <a:hlinkClick r:id="" action="ppaction://media"/>
            <a:extLst>
              <a:ext uri="{FF2B5EF4-FFF2-40B4-BE49-F238E27FC236}">
                <a16:creationId xmlns:a16="http://schemas.microsoft.com/office/drawing/2014/main" id="{7D2C6A67-5159-4178-A4C8-C4CEC44808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19895111"/>
      </p:ext>
    </p:extLst>
  </p:cSld>
  <p:clrMapOvr>
    <a:masterClrMapping/>
  </p:clrMapOvr>
  <mc:AlternateContent xmlns:mc="http://schemas.openxmlformats.org/markup-compatibility/2006">
    <mc:Choice xmlns:p14="http://schemas.microsoft.com/office/powerpoint/2010/main" Requires="p14">
      <p:transition spd="slow" p14:dur="2000" advTm="109232"/>
    </mc:Choice>
    <mc:Fallback>
      <p:transition spd="slow" advTm="109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resource spotlight">
            <a:extLst>
              <a:ext uri="{FF2B5EF4-FFF2-40B4-BE49-F238E27FC236}">
                <a16:creationId xmlns:a16="http://schemas.microsoft.com/office/drawing/2014/main" id="{10A69880-32B2-4123-9158-8DCFB8AD95D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8134" y="551300"/>
            <a:ext cx="2947797" cy="31934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4EB9AB-FF38-482E-8936-179968967667}"/>
              </a:ext>
            </a:extLst>
          </p:cNvPr>
          <p:cNvSpPr txBox="1"/>
          <p:nvPr/>
        </p:nvSpPr>
        <p:spPr>
          <a:xfrm>
            <a:off x="2679032" y="2828835"/>
            <a:ext cx="9352547" cy="3785652"/>
          </a:xfrm>
          <a:prstGeom prst="rect">
            <a:avLst/>
          </a:prstGeom>
          <a:noFill/>
        </p:spPr>
        <p:txBody>
          <a:bodyPr wrap="square" rtlCol="0">
            <a:spAutoFit/>
          </a:bodyPr>
          <a:lstStyle/>
          <a:p>
            <a:r>
              <a:rPr lang="en-US" sz="2400" dirty="0"/>
              <a:t>Webinar:  Family Mental Health Begins with Parents</a:t>
            </a:r>
          </a:p>
          <a:p>
            <a:r>
              <a:rPr lang="en-US" sz="2400" dirty="0"/>
              <a:t>Covers different types of interventions for parents with mental illness and their families, the advantages of leveraging access to mainstream resources, and the need to enhance existing practices to make them parent-informed and family-focused.</a:t>
            </a:r>
          </a:p>
          <a:p>
            <a:r>
              <a:rPr lang="en-US" sz="2400" u="sng" dirty="0">
                <a:hlinkClick r:id="rId5"/>
              </a:rPr>
              <a:t>https://ensemble.brandeis.edu/hapi/v1/contents/permalinks/Mj2b6E7P/view</a:t>
            </a:r>
            <a:endParaRPr lang="en-US" sz="2400" dirty="0"/>
          </a:p>
          <a:p>
            <a:r>
              <a:rPr lang="en-US" sz="2400" b="1" dirty="0"/>
              <a:t> </a:t>
            </a:r>
            <a:endParaRPr lang="en-US" sz="2400" dirty="0"/>
          </a:p>
          <a:p>
            <a:r>
              <a:rPr lang="en-US" sz="2400" dirty="0"/>
              <a:t>Parenting with a mental illness: programs &amp; resources </a:t>
            </a:r>
          </a:p>
          <a:p>
            <a:r>
              <a:rPr lang="en-US" sz="2400" u="sng" dirty="0">
                <a:hlinkClick r:id="rId6"/>
              </a:rPr>
              <a:t>http://www.tucollaborative.org/parenting/</a:t>
            </a:r>
            <a:endParaRPr lang="en-US" sz="2400" dirty="0"/>
          </a:p>
        </p:txBody>
      </p:sp>
      <p:sp>
        <p:nvSpPr>
          <p:cNvPr id="8" name="TextBox 7">
            <a:extLst>
              <a:ext uri="{FF2B5EF4-FFF2-40B4-BE49-F238E27FC236}">
                <a16:creationId xmlns:a16="http://schemas.microsoft.com/office/drawing/2014/main" id="{BC7B7A1E-901E-4A79-8234-DCED5EF8BFC9}"/>
              </a:ext>
            </a:extLst>
          </p:cNvPr>
          <p:cNvSpPr txBox="1"/>
          <p:nvPr/>
        </p:nvSpPr>
        <p:spPr>
          <a:xfrm>
            <a:off x="2919663" y="471106"/>
            <a:ext cx="8197516" cy="2554545"/>
          </a:xfrm>
          <a:prstGeom prst="rect">
            <a:avLst/>
          </a:prstGeom>
          <a:noFill/>
        </p:spPr>
        <p:txBody>
          <a:bodyPr wrap="square" rtlCol="0">
            <a:spAutoFit/>
          </a:bodyPr>
          <a:lstStyle/>
          <a:p>
            <a:r>
              <a:rPr lang="en-US" sz="4000" dirty="0"/>
              <a:t>Areas most likely to need support: </a:t>
            </a:r>
            <a:r>
              <a:rPr lang="en-US" sz="4000" b="1" dirty="0">
                <a:solidFill>
                  <a:srgbClr val="FF0000"/>
                </a:solidFill>
              </a:rPr>
              <a:t>Medication management, household management, crisis planning</a:t>
            </a:r>
            <a:endParaRPr lang="en-US" sz="4000" dirty="0">
              <a:solidFill>
                <a:srgbClr val="FF0000"/>
              </a:solidFill>
            </a:endParaRPr>
          </a:p>
          <a:p>
            <a:endParaRPr lang="en-US" sz="4000" dirty="0">
              <a:solidFill>
                <a:srgbClr val="FF0000"/>
              </a:solidFill>
            </a:endParaRPr>
          </a:p>
        </p:txBody>
      </p:sp>
      <p:pic>
        <p:nvPicPr>
          <p:cNvPr id="3" name="Audio 2">
            <a:hlinkClick r:id="" action="ppaction://media"/>
            <a:extLst>
              <a:ext uri="{FF2B5EF4-FFF2-40B4-BE49-F238E27FC236}">
                <a16:creationId xmlns:a16="http://schemas.microsoft.com/office/drawing/2014/main" id="{4E7B0724-A8D2-4BEC-A398-9DF27E1BBF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65706731"/>
      </p:ext>
    </p:extLst>
  </p:cSld>
  <p:clrMapOvr>
    <a:masterClrMapping/>
  </p:clrMapOvr>
  <mc:AlternateContent xmlns:mc="http://schemas.openxmlformats.org/markup-compatibility/2006">
    <mc:Choice xmlns:p14="http://schemas.microsoft.com/office/powerpoint/2010/main" Requires="p14">
      <p:transition spd="slow" p14:dur="2000" advTm="24195"/>
    </mc:Choice>
    <mc:Fallback>
      <p:transition spd="slow" advTm="24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3899A-8B4C-4C2F-8B2E-1BD4366673C2}"/>
              </a:ext>
            </a:extLst>
          </p:cNvPr>
          <p:cNvSpPr>
            <a:spLocks noGrp="1"/>
          </p:cNvSpPr>
          <p:nvPr>
            <p:ph type="title"/>
          </p:nvPr>
        </p:nvSpPr>
        <p:spPr/>
        <p:txBody>
          <a:bodyPr/>
          <a:lstStyle/>
          <a:p>
            <a:r>
              <a:rPr lang="en-US" dirty="0"/>
              <a:t>Parenting with a mental health condition</a:t>
            </a:r>
          </a:p>
        </p:txBody>
      </p:sp>
      <p:sp>
        <p:nvSpPr>
          <p:cNvPr id="3" name="Content Placeholder 2">
            <a:extLst>
              <a:ext uri="{FF2B5EF4-FFF2-40B4-BE49-F238E27FC236}">
                <a16:creationId xmlns:a16="http://schemas.microsoft.com/office/drawing/2014/main" id="{B8B09E95-D7CF-46F5-962A-F89F98672ABC}"/>
              </a:ext>
            </a:extLst>
          </p:cNvPr>
          <p:cNvSpPr>
            <a:spLocks noGrp="1"/>
          </p:cNvSpPr>
          <p:nvPr>
            <p:ph idx="1"/>
          </p:nvPr>
        </p:nvSpPr>
        <p:spPr/>
        <p:txBody>
          <a:bodyPr>
            <a:normAutofit/>
          </a:bodyPr>
          <a:lstStyle/>
          <a:p>
            <a:r>
              <a:rPr lang="en-US" sz="2400" dirty="0">
                <a:latin typeface="Verdana" panose="020B0604030504040204" pitchFamily="34" charset="0"/>
                <a:ea typeface="Verdana" panose="020B0604030504040204" pitchFamily="34" charset="0"/>
              </a:rPr>
              <a:t>How you can help: </a:t>
            </a:r>
            <a:r>
              <a:rPr lang="en-US" sz="2400" b="1" dirty="0">
                <a:latin typeface="Verdana" panose="020B0604030504040204" pitchFamily="34" charset="0"/>
                <a:ea typeface="Verdana" panose="020B0604030504040204" pitchFamily="34" charset="0"/>
              </a:rPr>
              <a:t>A Toolkit For Families.  A Resource for Families Supporting Children, Youth and Adults with a Mental or Substance Use Disorder</a:t>
            </a:r>
          </a:p>
          <a:p>
            <a:pPr marL="0" indent="0">
              <a:buNone/>
            </a:pPr>
            <a:r>
              <a:rPr lang="en-US" sz="2400" dirty="0">
                <a:latin typeface="Verdana" panose="020B0604030504040204" pitchFamily="34" charset="0"/>
                <a:ea typeface="Verdana" panose="020B0604030504040204" pitchFamily="34" charset="0"/>
                <a:hlinkClick r:id="rId4"/>
              </a:rPr>
              <a:t>https://www.heretohelp.bc.ca/sites/default/files/images/family_toolkit_full.pdf</a:t>
            </a:r>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Temple University Collaboration provides a wide range of training and a very practical information toolkit to assist parents with mental health conditions</a:t>
            </a:r>
          </a:p>
          <a:p>
            <a:pPr marL="0" indent="0">
              <a:buNone/>
            </a:pPr>
            <a:r>
              <a:rPr lang="en-US" sz="2400" dirty="0">
                <a:latin typeface="Verdana" panose="020B0604030504040204" pitchFamily="34" charset="0"/>
                <a:ea typeface="Verdana" panose="020B0604030504040204" pitchFamily="34" charset="0"/>
                <a:hlinkClick r:id="rId5"/>
              </a:rPr>
              <a:t>http://www.tucollaborative.org/parenting/</a:t>
            </a:r>
            <a:endParaRPr lang="en-US" sz="2400" dirty="0">
              <a:latin typeface="Verdana" panose="020B0604030504040204" pitchFamily="34" charset="0"/>
              <a:ea typeface="Verdana" panose="020B0604030504040204" pitchFamily="34" charset="0"/>
            </a:endParaRPr>
          </a:p>
          <a:p>
            <a:endParaRPr lang="en-US" dirty="0"/>
          </a:p>
        </p:txBody>
      </p:sp>
      <p:pic>
        <p:nvPicPr>
          <p:cNvPr id="4" name="Audio 3">
            <a:hlinkClick r:id="" action="ppaction://media"/>
            <a:extLst>
              <a:ext uri="{FF2B5EF4-FFF2-40B4-BE49-F238E27FC236}">
                <a16:creationId xmlns:a16="http://schemas.microsoft.com/office/drawing/2014/main" id="{668F68C5-6627-4863-9140-E6A8361BD2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8992147"/>
      </p:ext>
    </p:extLst>
  </p:cSld>
  <p:clrMapOvr>
    <a:masterClrMapping/>
  </p:clrMapOvr>
  <mc:AlternateContent xmlns:mc="http://schemas.openxmlformats.org/markup-compatibility/2006">
    <mc:Choice xmlns:p14="http://schemas.microsoft.com/office/powerpoint/2010/main" Requires="p14">
      <p:transition spd="slow" p14:dur="2000" advTm="32548"/>
    </mc:Choice>
    <mc:Fallback>
      <p:transition spd="slow" advTm="32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47898"/>
            <a:ext cx="10515600" cy="5329065"/>
          </a:xfrm>
        </p:spPr>
        <p:txBody>
          <a:bodyPr>
            <a:normAutofit fontScale="92500" lnSpcReduction="10000"/>
          </a:bodyPr>
          <a:lstStyle/>
          <a:p>
            <a:pPr marL="0" indent="0">
              <a:buNone/>
            </a:pPr>
            <a:r>
              <a:rPr lang="en-US" dirty="0"/>
              <a:t>National Research Center for Parents with Disabilities, 2017.  </a:t>
            </a:r>
            <a:r>
              <a:rPr lang="en-US" dirty="0">
                <a:hlinkClick r:id="rId4"/>
              </a:rPr>
              <a:t>www.centerforparentswithdisabilities.org</a:t>
            </a:r>
            <a:endParaRPr lang="en-US" dirty="0"/>
          </a:p>
          <a:p>
            <a:pPr marL="0" indent="0">
              <a:buNone/>
            </a:pPr>
            <a:r>
              <a:rPr lang="en-US" dirty="0"/>
              <a:t>Provides fact sheets and webinars designed specifically for parents with disabilities, prospective parents with disabilities, social workers, and lawyers.  Lots of practical information</a:t>
            </a:r>
          </a:p>
          <a:p>
            <a:r>
              <a:rPr lang="en-US" sz="2600" dirty="0"/>
              <a:t>Know Your Rights: Advocacy Strategies for Parents with Disabilities</a:t>
            </a:r>
          </a:p>
          <a:p>
            <a:r>
              <a:rPr lang="en-US" sz="2600" dirty="0"/>
              <a:t>Deaf Parents' Approaches to Parenting</a:t>
            </a:r>
          </a:p>
          <a:p>
            <a:r>
              <a:rPr lang="en-US" sz="2600" dirty="0"/>
              <a:t>How Prospective Parents with Disabilities Can Prepare for Parenthood</a:t>
            </a:r>
          </a:p>
          <a:p>
            <a:r>
              <a:rPr lang="en-US" sz="2600" dirty="0"/>
              <a:t>Family Mental Health Begins with Parents</a:t>
            </a:r>
          </a:p>
          <a:p>
            <a:r>
              <a:rPr lang="en-US" sz="2600" dirty="0"/>
              <a:t>Working with Parents with Intellectual Disabilities and Their Families: Strategies and Solutions for Social Workers</a:t>
            </a:r>
          </a:p>
          <a:p>
            <a:r>
              <a:rPr lang="en-US" sz="2600" dirty="0"/>
              <a:t>Representing Parents with Intellectual Disabilities and their Families: Strategies and Solutions for Attorneys</a:t>
            </a:r>
          </a:p>
          <a:p>
            <a:endParaRPr lang="en-US" dirty="0"/>
          </a:p>
          <a:p>
            <a:pPr marL="0" indent="0">
              <a:buNone/>
            </a:pPr>
            <a:endParaRPr lang="en-US" dirty="0"/>
          </a:p>
        </p:txBody>
      </p:sp>
      <p:pic>
        <p:nvPicPr>
          <p:cNvPr id="2" name="Audio 1">
            <a:hlinkClick r:id="" action="ppaction://media"/>
            <a:extLst>
              <a:ext uri="{FF2B5EF4-FFF2-40B4-BE49-F238E27FC236}">
                <a16:creationId xmlns:a16="http://schemas.microsoft.com/office/drawing/2014/main" id="{63C35EF7-DE70-489E-B304-B4C8FBA133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7570078"/>
      </p:ext>
    </p:extLst>
  </p:cSld>
  <p:clrMapOvr>
    <a:masterClrMapping/>
  </p:clrMapOvr>
  <mc:AlternateContent xmlns:mc="http://schemas.openxmlformats.org/markup-compatibility/2006">
    <mc:Choice xmlns:p14="http://schemas.microsoft.com/office/powerpoint/2010/main" Requires="p14">
      <p:transition spd="slow" p14:dur="2000" advTm="35243"/>
    </mc:Choice>
    <mc:Fallback>
      <p:transition spd="slow" advTm="35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Information ….. for you, the parents, their providers &amp; their natural supports</a:t>
            </a:r>
          </a:p>
        </p:txBody>
      </p:sp>
      <p:sp>
        <p:nvSpPr>
          <p:cNvPr id="3" name="Content Placeholder 2"/>
          <p:cNvSpPr>
            <a:spLocks noGrp="1"/>
          </p:cNvSpPr>
          <p:nvPr>
            <p:ph idx="1"/>
          </p:nvPr>
        </p:nvSpPr>
        <p:spPr/>
        <p:txBody>
          <a:bodyPr>
            <a:normAutofit lnSpcReduction="10000"/>
          </a:bodyPr>
          <a:lstStyle/>
          <a:p>
            <a:r>
              <a:rPr lang="en-US" sz="3600" dirty="0"/>
              <a:t>Resource guide for providers supporting parents with disabilities  (LINK)</a:t>
            </a:r>
          </a:p>
          <a:p>
            <a:pPr marL="0" indent="0">
              <a:buNone/>
            </a:pPr>
            <a:r>
              <a:rPr lang="en-US" sz="3600" dirty="0">
                <a:hlinkClick r:id="rId4"/>
              </a:rPr>
              <a:t>http://soonersuccess.ouhsc.edu/ServicesPrograms/SupportingParentswithDisabilities.aspx</a:t>
            </a:r>
            <a:endParaRPr lang="en-US" sz="3600" dirty="0"/>
          </a:p>
          <a:p>
            <a:pPr marL="0" indent="0">
              <a:buNone/>
            </a:pPr>
            <a:endParaRPr lang="en-US" sz="3600" dirty="0"/>
          </a:p>
          <a:p>
            <a:r>
              <a:rPr lang="en-US" sz="3600" dirty="0"/>
              <a:t>                              Supporting Oklahoma Parents with </a:t>
            </a:r>
          </a:p>
          <a:p>
            <a:pPr marL="0" indent="0">
              <a:buNone/>
            </a:pPr>
            <a:r>
              <a:rPr lang="en-US" sz="3600" dirty="0"/>
              <a:t>                                   Disabilities  (LINK)</a:t>
            </a:r>
          </a:p>
          <a:p>
            <a:pPr marL="0" indent="0">
              <a:buNone/>
            </a:pPr>
            <a:r>
              <a:rPr lang="en-US" sz="3600" dirty="0">
                <a:hlinkClick r:id="rId5"/>
              </a:rPr>
              <a:t>https://www.facebook.com/OKpwd/</a:t>
            </a:r>
            <a:r>
              <a:rPr lang="en-US" sz="3600" dirty="0"/>
              <a:t>  </a:t>
            </a:r>
          </a:p>
          <a:p>
            <a:pPr marL="0" indent="0">
              <a:buNone/>
            </a:pPr>
            <a:endParaRPr lang="en-US" dirty="0"/>
          </a:p>
        </p:txBody>
      </p:sp>
      <p:sp>
        <p:nvSpPr>
          <p:cNvPr id="4" name="AutoShape 2" descr="Image result for facebook logo"/>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facebook logo"/>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7593" y="4001294"/>
            <a:ext cx="3000375" cy="1524000"/>
          </a:xfrm>
          <a:prstGeom prst="rect">
            <a:avLst/>
          </a:prstGeom>
        </p:spPr>
      </p:pic>
      <p:pic>
        <p:nvPicPr>
          <p:cNvPr id="7" name="Audio 6">
            <a:hlinkClick r:id="" action="ppaction://media"/>
            <a:extLst>
              <a:ext uri="{FF2B5EF4-FFF2-40B4-BE49-F238E27FC236}">
                <a16:creationId xmlns:a16="http://schemas.microsoft.com/office/drawing/2014/main" id="{78BA9104-4503-47A2-8642-3EF5811BF9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4985635"/>
      </p:ext>
    </p:extLst>
  </p:cSld>
  <p:clrMapOvr>
    <a:masterClrMapping/>
  </p:clrMapOvr>
  <mc:AlternateContent xmlns:mc="http://schemas.openxmlformats.org/markup-compatibility/2006">
    <mc:Choice xmlns:p14="http://schemas.microsoft.com/office/powerpoint/2010/main" Requires="p14">
      <p:transition spd="slow" p14:dur="2000" advTm="38979"/>
    </mc:Choice>
    <mc:Fallback>
      <p:transition spd="slow" advTm="38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17E1-65AE-4713-A6A8-5D58ADE98A80}"/>
              </a:ext>
            </a:extLst>
          </p:cNvPr>
          <p:cNvSpPr>
            <a:spLocks noGrp="1"/>
          </p:cNvSpPr>
          <p:nvPr>
            <p:ph type="title"/>
          </p:nvPr>
        </p:nvSpPr>
        <p:spPr/>
        <p:txBody>
          <a:bodyPr>
            <a:normAutofit fontScale="90000"/>
          </a:bodyPr>
          <a:lstStyle/>
          <a:p>
            <a:pPr algn="ctr"/>
            <a:r>
              <a:rPr lang="en-US" dirty="0"/>
              <a:t>In your moment of need, </a:t>
            </a:r>
            <a:br>
              <a:rPr lang="en-US" dirty="0"/>
            </a:br>
            <a:r>
              <a:rPr lang="en-US" dirty="0"/>
              <a:t>call the </a:t>
            </a:r>
            <a:r>
              <a:rPr lang="en-US" b="1" dirty="0">
                <a:solidFill>
                  <a:srgbClr val="FF0000"/>
                </a:solidFill>
              </a:rPr>
              <a:t>Parents with Disabilities Resource Team</a:t>
            </a:r>
          </a:p>
        </p:txBody>
      </p:sp>
      <p:sp>
        <p:nvSpPr>
          <p:cNvPr id="3" name="Content Placeholder 2">
            <a:extLst>
              <a:ext uri="{FF2B5EF4-FFF2-40B4-BE49-F238E27FC236}">
                <a16:creationId xmlns:a16="http://schemas.microsoft.com/office/drawing/2014/main" id="{360414D4-4170-4A52-BB21-331FCC4E310C}"/>
              </a:ext>
            </a:extLst>
          </p:cNvPr>
          <p:cNvSpPr>
            <a:spLocks noGrp="1"/>
          </p:cNvSpPr>
          <p:nvPr>
            <p:ph idx="1"/>
          </p:nvPr>
        </p:nvSpPr>
        <p:spPr/>
        <p:txBody>
          <a:bodyPr>
            <a:normAutofit fontScale="92500" lnSpcReduction="20000"/>
          </a:bodyPr>
          <a:lstStyle/>
          <a:p>
            <a:pPr marL="0" indent="0">
              <a:buNone/>
            </a:pPr>
            <a:r>
              <a:rPr lang="en-US" dirty="0"/>
              <a:t>When presented with a case involving a parent with a disability, the team will:</a:t>
            </a:r>
          </a:p>
          <a:p>
            <a:pPr lvl="0"/>
            <a:r>
              <a:rPr lang="en-US" dirty="0"/>
              <a:t>Help you </a:t>
            </a:r>
            <a:r>
              <a:rPr lang="en-US" b="1" dirty="0"/>
              <a:t>understand the nature of the parent’s disability</a:t>
            </a:r>
            <a:r>
              <a:rPr lang="en-US" dirty="0"/>
              <a:t>.</a:t>
            </a:r>
          </a:p>
          <a:p>
            <a:pPr lvl="0"/>
            <a:r>
              <a:rPr lang="en-US" dirty="0"/>
              <a:t>Discuss how </a:t>
            </a:r>
            <a:r>
              <a:rPr lang="en-US" b="1" dirty="0"/>
              <a:t>your</a:t>
            </a:r>
            <a:r>
              <a:rPr lang="en-US" dirty="0"/>
              <a:t> </a:t>
            </a:r>
            <a:r>
              <a:rPr lang="en-US" b="1" dirty="0"/>
              <a:t>services can be adapted </a:t>
            </a:r>
            <a:r>
              <a:rPr lang="en-US" dirty="0"/>
              <a:t>to meet the parent’s unique needs.</a:t>
            </a:r>
          </a:p>
          <a:p>
            <a:pPr lvl="0"/>
            <a:r>
              <a:rPr lang="en-US" dirty="0"/>
              <a:t>Recommend </a:t>
            </a:r>
            <a:r>
              <a:rPr lang="en-US" b="1" dirty="0"/>
              <a:t>disability resources </a:t>
            </a:r>
            <a:r>
              <a:rPr lang="en-US" dirty="0"/>
              <a:t>that may benefit the family.</a:t>
            </a:r>
          </a:p>
          <a:p>
            <a:pPr lvl="0"/>
            <a:r>
              <a:rPr lang="en-US" dirty="0"/>
              <a:t>Recommend </a:t>
            </a:r>
            <a:r>
              <a:rPr lang="en-US" b="1" dirty="0"/>
              <a:t>community resources </a:t>
            </a:r>
            <a:r>
              <a:rPr lang="en-US" dirty="0"/>
              <a:t>that may benefit the family and discuss ways to make the programs accessible to the parent.</a:t>
            </a:r>
          </a:p>
          <a:p>
            <a:pPr lvl="0"/>
            <a:r>
              <a:rPr lang="en-US" b="1" dirty="0"/>
              <a:t>Brainstorm solutions </a:t>
            </a:r>
            <a:r>
              <a:rPr lang="en-US" dirty="0"/>
              <a:t>to specific challenges and/or safety concerns that you have about the parent.</a:t>
            </a:r>
          </a:p>
          <a:p>
            <a:pPr lvl="0"/>
            <a:r>
              <a:rPr lang="en-US" dirty="0"/>
              <a:t>Whenever possible, help identify or nurture potential </a:t>
            </a:r>
            <a:r>
              <a:rPr lang="en-US" b="1" dirty="0"/>
              <a:t>long term supports </a:t>
            </a:r>
            <a:r>
              <a:rPr lang="en-US" dirty="0"/>
              <a:t>within the parent’s natural environment or areas of interest.</a:t>
            </a:r>
          </a:p>
          <a:p>
            <a:endParaRPr lang="en-US" dirty="0"/>
          </a:p>
        </p:txBody>
      </p:sp>
      <p:pic>
        <p:nvPicPr>
          <p:cNvPr id="4" name="Audio 3">
            <a:hlinkClick r:id="" action="ppaction://media"/>
            <a:extLst>
              <a:ext uri="{FF2B5EF4-FFF2-40B4-BE49-F238E27FC236}">
                <a16:creationId xmlns:a16="http://schemas.microsoft.com/office/drawing/2014/main" id="{EAE11835-0A72-4DF5-8E2E-BE4F32A638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72835588"/>
      </p:ext>
    </p:extLst>
  </p:cSld>
  <p:clrMapOvr>
    <a:masterClrMapping/>
  </p:clrMapOvr>
  <mc:AlternateContent xmlns:mc="http://schemas.openxmlformats.org/markup-compatibility/2006">
    <mc:Choice xmlns:p14="http://schemas.microsoft.com/office/powerpoint/2010/main" Requires="p14">
      <p:transition spd="slow" p14:dur="2000" advTm="42500"/>
    </mc:Choice>
    <mc:Fallback>
      <p:transition spd="slow" advTm="4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718</Words>
  <Application>Microsoft Office PowerPoint</Application>
  <PresentationFormat>Widescreen</PresentationFormat>
  <Paragraphs>63</Paragraphs>
  <Slides>12</Slides>
  <Notes>1</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Verdana</vt:lpstr>
      <vt:lpstr>Office Theme</vt:lpstr>
      <vt:lpstr>Supporting Oklahoma Parents with Disabilities</vt:lpstr>
      <vt:lpstr>Parents who have mental health conditions</vt:lpstr>
      <vt:lpstr>Don't take things personally. Don't get frustrated. Be patient.</vt:lpstr>
      <vt:lpstr>Plan for the crisis</vt:lpstr>
      <vt:lpstr>PowerPoint Presentation</vt:lpstr>
      <vt:lpstr>Parenting with a mental health condition</vt:lpstr>
      <vt:lpstr>PowerPoint Presentation</vt:lpstr>
      <vt:lpstr>Information ….. for you, the parents, their providers &amp; their natural supports</vt:lpstr>
      <vt:lpstr>In your moment of need,  call the Parents with Disabilities Resource Team</vt:lpstr>
      <vt:lpstr>PowerPoint Presentation</vt:lpstr>
      <vt:lpstr>Consultation outcomes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Simmons</dc:creator>
  <cp:lastModifiedBy>Lisa Simmons</cp:lastModifiedBy>
  <cp:revision>8</cp:revision>
  <dcterms:created xsi:type="dcterms:W3CDTF">2019-06-05T19:21:33Z</dcterms:created>
  <dcterms:modified xsi:type="dcterms:W3CDTF">2019-07-18T19:36:13Z</dcterms:modified>
</cp:coreProperties>
</file>