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95" r:id="rId3"/>
    <p:sldId id="296" r:id="rId4"/>
    <p:sldId id="323" r:id="rId5"/>
    <p:sldId id="324" r:id="rId6"/>
    <p:sldId id="325" r:id="rId7"/>
    <p:sldId id="338" r:id="rId8"/>
    <p:sldId id="313" r:id="rId9"/>
    <p:sldId id="339" r:id="rId10"/>
    <p:sldId id="340" r:id="rId11"/>
    <p:sldId id="341" r:id="rId12"/>
    <p:sldId id="262" r:id="rId13"/>
    <p:sldId id="260" r:id="rId14"/>
    <p:sldId id="342" r:id="rId15"/>
    <p:sldId id="276" r:id="rId16"/>
    <p:sldId id="306" r:id="rId17"/>
    <p:sldId id="334" r:id="rId18"/>
    <p:sldId id="336" r:id="rId19"/>
    <p:sldId id="343" r:id="rId20"/>
    <p:sldId id="300" r:id="rId21"/>
    <p:sldId id="304" r:id="rId22"/>
    <p:sldId id="305" r:id="rId23"/>
    <p:sldId id="34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1C6BD-C408-4007-B677-2137DF0E6B2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A720920-3F13-43E4-B39F-6975BEDB9C47}">
      <dgm:prSet phldrT="[Text]" custT="1"/>
      <dgm:spPr/>
      <dgm:t>
        <a:bodyPr/>
        <a:lstStyle/>
        <a:p>
          <a:r>
            <a:rPr lang="en-US" sz="2800" dirty="0"/>
            <a:t>88% of providers increased knowledge about the disability in question.</a:t>
          </a:r>
        </a:p>
      </dgm:t>
    </dgm:pt>
    <dgm:pt modelId="{2CFA51F2-04D0-43B8-80C4-95658A219C0B}" type="parTrans" cxnId="{CEACE7BF-6AEB-4F45-8B07-3EA4E6749BDE}">
      <dgm:prSet/>
      <dgm:spPr/>
      <dgm:t>
        <a:bodyPr/>
        <a:lstStyle/>
        <a:p>
          <a:endParaRPr lang="en-US"/>
        </a:p>
      </dgm:t>
    </dgm:pt>
    <dgm:pt modelId="{FF56EC59-95A9-4066-A8FC-C3E9F569AA65}" type="sibTrans" cxnId="{CEACE7BF-6AEB-4F45-8B07-3EA4E6749BDE}">
      <dgm:prSet/>
      <dgm:spPr/>
      <dgm:t>
        <a:bodyPr/>
        <a:lstStyle/>
        <a:p>
          <a:endParaRPr lang="en-US"/>
        </a:p>
      </dgm:t>
    </dgm:pt>
    <dgm:pt modelId="{53454D9A-175F-40A4-83A4-F8E7A3C27F8E}">
      <dgm:prSet phldrT="[Text]" custT="1"/>
      <dgm:spPr/>
      <dgm:t>
        <a:bodyPr/>
        <a:lstStyle/>
        <a:p>
          <a:r>
            <a:rPr lang="en-US" sz="2800" dirty="0"/>
            <a:t>97% of consults identified helpful strategies</a:t>
          </a:r>
        </a:p>
      </dgm:t>
    </dgm:pt>
    <dgm:pt modelId="{E7ECB285-6E72-4A35-81B1-6C9261927E56}" type="parTrans" cxnId="{76BDB0E6-548E-443D-A012-E7E0054088BB}">
      <dgm:prSet/>
      <dgm:spPr/>
      <dgm:t>
        <a:bodyPr/>
        <a:lstStyle/>
        <a:p>
          <a:endParaRPr lang="en-US"/>
        </a:p>
      </dgm:t>
    </dgm:pt>
    <dgm:pt modelId="{77A6AF79-F2D2-4F93-BEBD-434DA925996F}" type="sibTrans" cxnId="{76BDB0E6-548E-443D-A012-E7E0054088BB}">
      <dgm:prSet/>
      <dgm:spPr/>
      <dgm:t>
        <a:bodyPr/>
        <a:lstStyle/>
        <a:p>
          <a:endParaRPr lang="en-US"/>
        </a:p>
      </dgm:t>
    </dgm:pt>
    <dgm:pt modelId="{4AF2540C-AF69-4F35-87EB-FA53CF3712B7}">
      <dgm:prSet phldrT="[Text]" custT="1"/>
      <dgm:spPr/>
      <dgm:t>
        <a:bodyPr/>
        <a:lstStyle/>
        <a:p>
          <a:r>
            <a:rPr lang="en-US" sz="2800" dirty="0"/>
            <a:t>84% of consults resulted in increased natural supports for the parent</a:t>
          </a:r>
        </a:p>
      </dgm:t>
    </dgm:pt>
    <dgm:pt modelId="{F732C4D4-696D-4DF7-99C4-17319238E814}" type="parTrans" cxnId="{D5327539-6167-4E0B-963E-FB8308236AF7}">
      <dgm:prSet/>
      <dgm:spPr/>
      <dgm:t>
        <a:bodyPr/>
        <a:lstStyle/>
        <a:p>
          <a:endParaRPr lang="en-US"/>
        </a:p>
      </dgm:t>
    </dgm:pt>
    <dgm:pt modelId="{7E45C9DD-7DFD-4421-B419-AF5FFDE1505D}" type="sibTrans" cxnId="{D5327539-6167-4E0B-963E-FB8308236AF7}">
      <dgm:prSet/>
      <dgm:spPr/>
      <dgm:t>
        <a:bodyPr/>
        <a:lstStyle/>
        <a:p>
          <a:endParaRPr lang="en-US"/>
        </a:p>
      </dgm:t>
    </dgm:pt>
    <dgm:pt modelId="{444CF696-FDA8-4B89-9555-29570E15A307}" type="pres">
      <dgm:prSet presAssocID="{4DD1C6BD-C408-4007-B677-2137DF0E6B25}" presName="linear" presStyleCnt="0">
        <dgm:presLayoutVars>
          <dgm:dir/>
          <dgm:animLvl val="lvl"/>
          <dgm:resizeHandles val="exact"/>
        </dgm:presLayoutVars>
      </dgm:prSet>
      <dgm:spPr/>
    </dgm:pt>
    <dgm:pt modelId="{E8A1B47E-DA1C-445E-A5F7-56D2F3D5D2CA}" type="pres">
      <dgm:prSet presAssocID="{2A720920-3F13-43E4-B39F-6975BEDB9C47}" presName="parentLin" presStyleCnt="0"/>
      <dgm:spPr/>
    </dgm:pt>
    <dgm:pt modelId="{74057F70-1AF8-4A1D-A484-62BD4C6765F4}" type="pres">
      <dgm:prSet presAssocID="{2A720920-3F13-43E4-B39F-6975BEDB9C47}" presName="parentLeftMargin" presStyleLbl="node1" presStyleIdx="0" presStyleCnt="3"/>
      <dgm:spPr/>
    </dgm:pt>
    <dgm:pt modelId="{96D7B6D6-75CB-4ECD-8393-45ACC195481B}" type="pres">
      <dgm:prSet presAssocID="{2A720920-3F13-43E4-B39F-6975BEDB9C47}" presName="parentText" presStyleLbl="node1" presStyleIdx="0" presStyleCnt="3" custScaleY="104932" custLinFactNeighborX="0" custLinFactNeighborY="0">
        <dgm:presLayoutVars>
          <dgm:chMax val="0"/>
          <dgm:bulletEnabled val="1"/>
        </dgm:presLayoutVars>
      </dgm:prSet>
      <dgm:spPr/>
    </dgm:pt>
    <dgm:pt modelId="{801795DC-418C-4471-8F33-18407FF0F7DF}" type="pres">
      <dgm:prSet presAssocID="{2A720920-3F13-43E4-B39F-6975BEDB9C47}" presName="negativeSpace" presStyleCnt="0"/>
      <dgm:spPr/>
    </dgm:pt>
    <dgm:pt modelId="{03E11202-D39A-43FE-A21E-B76AD27BB868}" type="pres">
      <dgm:prSet presAssocID="{2A720920-3F13-43E4-B39F-6975BEDB9C47}" presName="childText" presStyleLbl="conFgAcc1" presStyleIdx="0" presStyleCnt="3">
        <dgm:presLayoutVars>
          <dgm:bulletEnabled val="1"/>
        </dgm:presLayoutVars>
      </dgm:prSet>
      <dgm:spPr/>
    </dgm:pt>
    <dgm:pt modelId="{554ED943-6F1F-4D6B-9B2B-80A6D2D072D6}" type="pres">
      <dgm:prSet presAssocID="{FF56EC59-95A9-4066-A8FC-C3E9F569AA65}" presName="spaceBetweenRectangles" presStyleCnt="0"/>
      <dgm:spPr/>
    </dgm:pt>
    <dgm:pt modelId="{51BCF19C-6AA2-4E5A-9E12-F46911B2D83A}" type="pres">
      <dgm:prSet presAssocID="{53454D9A-175F-40A4-83A4-F8E7A3C27F8E}" presName="parentLin" presStyleCnt="0"/>
      <dgm:spPr/>
    </dgm:pt>
    <dgm:pt modelId="{5B6D95D6-EE29-4B14-B1C8-6AC60E9B42BD}" type="pres">
      <dgm:prSet presAssocID="{53454D9A-175F-40A4-83A4-F8E7A3C27F8E}" presName="parentLeftMargin" presStyleLbl="node1" presStyleIdx="0" presStyleCnt="3"/>
      <dgm:spPr/>
    </dgm:pt>
    <dgm:pt modelId="{E7F1A941-8488-4DC6-9FA6-E6C52E0DEB2F}" type="pres">
      <dgm:prSet presAssocID="{53454D9A-175F-40A4-83A4-F8E7A3C27F8E}" presName="parentText" presStyleLbl="node1" presStyleIdx="1" presStyleCnt="3" custScaleY="138504" custLinFactNeighborX="6500" custLinFactNeighborY="7410">
        <dgm:presLayoutVars>
          <dgm:chMax val="0"/>
          <dgm:bulletEnabled val="1"/>
        </dgm:presLayoutVars>
      </dgm:prSet>
      <dgm:spPr/>
    </dgm:pt>
    <dgm:pt modelId="{70A1ADA0-1FD8-4FF7-938E-C6442C8ACD22}" type="pres">
      <dgm:prSet presAssocID="{53454D9A-175F-40A4-83A4-F8E7A3C27F8E}" presName="negativeSpace" presStyleCnt="0"/>
      <dgm:spPr/>
    </dgm:pt>
    <dgm:pt modelId="{DAF364FF-3E8D-4D28-A690-44AAE4DB5F15}" type="pres">
      <dgm:prSet presAssocID="{53454D9A-175F-40A4-83A4-F8E7A3C27F8E}" presName="childText" presStyleLbl="conFgAcc1" presStyleIdx="1" presStyleCnt="3">
        <dgm:presLayoutVars>
          <dgm:bulletEnabled val="1"/>
        </dgm:presLayoutVars>
      </dgm:prSet>
      <dgm:spPr/>
    </dgm:pt>
    <dgm:pt modelId="{B5C9FE36-C693-4C14-8F98-ECA7F033BA42}" type="pres">
      <dgm:prSet presAssocID="{77A6AF79-F2D2-4F93-BEBD-434DA925996F}" presName="spaceBetweenRectangles" presStyleCnt="0"/>
      <dgm:spPr/>
    </dgm:pt>
    <dgm:pt modelId="{0378D4F4-8A3D-4FFF-8E8E-C4F6D28A2FCA}" type="pres">
      <dgm:prSet presAssocID="{4AF2540C-AF69-4F35-87EB-FA53CF3712B7}" presName="parentLin" presStyleCnt="0"/>
      <dgm:spPr/>
    </dgm:pt>
    <dgm:pt modelId="{FE25206E-1B0F-4D18-8521-C774E4366FF5}" type="pres">
      <dgm:prSet presAssocID="{4AF2540C-AF69-4F35-87EB-FA53CF3712B7}" presName="parentLeftMargin" presStyleLbl="node1" presStyleIdx="1" presStyleCnt="3"/>
      <dgm:spPr/>
    </dgm:pt>
    <dgm:pt modelId="{BADF2D43-BF17-44F7-9198-9C52E51A9994}" type="pres">
      <dgm:prSet presAssocID="{4AF2540C-AF69-4F35-87EB-FA53CF3712B7}" presName="parentText" presStyleLbl="node1" presStyleIdx="2" presStyleCnt="3">
        <dgm:presLayoutVars>
          <dgm:chMax val="0"/>
          <dgm:bulletEnabled val="1"/>
        </dgm:presLayoutVars>
      </dgm:prSet>
      <dgm:spPr/>
    </dgm:pt>
    <dgm:pt modelId="{20A19FE0-A763-4916-9684-37630629988F}" type="pres">
      <dgm:prSet presAssocID="{4AF2540C-AF69-4F35-87EB-FA53CF3712B7}" presName="negativeSpace" presStyleCnt="0"/>
      <dgm:spPr/>
    </dgm:pt>
    <dgm:pt modelId="{509FEC12-B608-4ED6-86BC-9B3148424783}" type="pres">
      <dgm:prSet presAssocID="{4AF2540C-AF69-4F35-87EB-FA53CF3712B7}" presName="childText" presStyleLbl="conFgAcc1" presStyleIdx="2" presStyleCnt="3">
        <dgm:presLayoutVars>
          <dgm:bulletEnabled val="1"/>
        </dgm:presLayoutVars>
      </dgm:prSet>
      <dgm:spPr/>
    </dgm:pt>
  </dgm:ptLst>
  <dgm:cxnLst>
    <dgm:cxn modelId="{83A41412-B192-4AC3-A65D-1919D5F2BF92}" type="presOf" srcId="{53454D9A-175F-40A4-83A4-F8E7A3C27F8E}" destId="{E7F1A941-8488-4DC6-9FA6-E6C52E0DEB2F}" srcOrd="1" destOrd="0" presId="urn:microsoft.com/office/officeart/2005/8/layout/list1"/>
    <dgm:cxn modelId="{9F671C19-FB58-4585-95C9-10BFB969E4D9}" type="presOf" srcId="{2A720920-3F13-43E4-B39F-6975BEDB9C47}" destId="{96D7B6D6-75CB-4ECD-8393-45ACC195481B}" srcOrd="1" destOrd="0" presId="urn:microsoft.com/office/officeart/2005/8/layout/list1"/>
    <dgm:cxn modelId="{D5327539-6167-4E0B-963E-FB8308236AF7}" srcId="{4DD1C6BD-C408-4007-B677-2137DF0E6B25}" destId="{4AF2540C-AF69-4F35-87EB-FA53CF3712B7}" srcOrd="2" destOrd="0" parTransId="{F732C4D4-696D-4DF7-99C4-17319238E814}" sibTransId="{7E45C9DD-7DFD-4421-B419-AF5FFDE1505D}"/>
    <dgm:cxn modelId="{75E8343D-3BE4-4A23-92C2-E3F1091DBD59}" type="presOf" srcId="{4DD1C6BD-C408-4007-B677-2137DF0E6B25}" destId="{444CF696-FDA8-4B89-9555-29570E15A307}" srcOrd="0" destOrd="0" presId="urn:microsoft.com/office/officeart/2005/8/layout/list1"/>
    <dgm:cxn modelId="{6651A83D-A0AB-41F1-BBBF-6ED20E35C026}" type="presOf" srcId="{4AF2540C-AF69-4F35-87EB-FA53CF3712B7}" destId="{BADF2D43-BF17-44F7-9198-9C52E51A9994}" srcOrd="1" destOrd="0" presId="urn:microsoft.com/office/officeart/2005/8/layout/list1"/>
    <dgm:cxn modelId="{CEA9905A-012D-44D0-ACFE-8DEE26DD8E65}" type="presOf" srcId="{4AF2540C-AF69-4F35-87EB-FA53CF3712B7}" destId="{FE25206E-1B0F-4D18-8521-C774E4366FF5}" srcOrd="0" destOrd="0" presId="urn:microsoft.com/office/officeart/2005/8/layout/list1"/>
    <dgm:cxn modelId="{3CFE7185-E5C3-446F-85E5-70ACD338C790}" type="presOf" srcId="{2A720920-3F13-43E4-B39F-6975BEDB9C47}" destId="{74057F70-1AF8-4A1D-A484-62BD4C6765F4}" srcOrd="0" destOrd="0" presId="urn:microsoft.com/office/officeart/2005/8/layout/list1"/>
    <dgm:cxn modelId="{CEACE7BF-6AEB-4F45-8B07-3EA4E6749BDE}" srcId="{4DD1C6BD-C408-4007-B677-2137DF0E6B25}" destId="{2A720920-3F13-43E4-B39F-6975BEDB9C47}" srcOrd="0" destOrd="0" parTransId="{2CFA51F2-04D0-43B8-80C4-95658A219C0B}" sibTransId="{FF56EC59-95A9-4066-A8FC-C3E9F569AA65}"/>
    <dgm:cxn modelId="{3C1AC1DD-AA09-4202-B033-7C8C355722C1}" type="presOf" srcId="{53454D9A-175F-40A4-83A4-F8E7A3C27F8E}" destId="{5B6D95D6-EE29-4B14-B1C8-6AC60E9B42BD}" srcOrd="0" destOrd="0" presId="urn:microsoft.com/office/officeart/2005/8/layout/list1"/>
    <dgm:cxn modelId="{76BDB0E6-548E-443D-A012-E7E0054088BB}" srcId="{4DD1C6BD-C408-4007-B677-2137DF0E6B25}" destId="{53454D9A-175F-40A4-83A4-F8E7A3C27F8E}" srcOrd="1" destOrd="0" parTransId="{E7ECB285-6E72-4A35-81B1-6C9261927E56}" sibTransId="{77A6AF79-F2D2-4F93-BEBD-434DA925996F}"/>
    <dgm:cxn modelId="{8AD77355-196C-413E-AE10-9809F5B44B06}" type="presParOf" srcId="{444CF696-FDA8-4B89-9555-29570E15A307}" destId="{E8A1B47E-DA1C-445E-A5F7-56D2F3D5D2CA}" srcOrd="0" destOrd="0" presId="urn:microsoft.com/office/officeart/2005/8/layout/list1"/>
    <dgm:cxn modelId="{D32F388F-BEED-4E09-9426-8C472238DE7A}" type="presParOf" srcId="{E8A1B47E-DA1C-445E-A5F7-56D2F3D5D2CA}" destId="{74057F70-1AF8-4A1D-A484-62BD4C6765F4}" srcOrd="0" destOrd="0" presId="urn:microsoft.com/office/officeart/2005/8/layout/list1"/>
    <dgm:cxn modelId="{9CF1E23B-4766-4184-91CA-A1FC685D47B6}" type="presParOf" srcId="{E8A1B47E-DA1C-445E-A5F7-56D2F3D5D2CA}" destId="{96D7B6D6-75CB-4ECD-8393-45ACC195481B}" srcOrd="1" destOrd="0" presId="urn:microsoft.com/office/officeart/2005/8/layout/list1"/>
    <dgm:cxn modelId="{898B237B-FC67-47D4-9659-32B57705ADD3}" type="presParOf" srcId="{444CF696-FDA8-4B89-9555-29570E15A307}" destId="{801795DC-418C-4471-8F33-18407FF0F7DF}" srcOrd="1" destOrd="0" presId="urn:microsoft.com/office/officeart/2005/8/layout/list1"/>
    <dgm:cxn modelId="{92844C57-564D-4761-9363-63CBD43C1BB0}" type="presParOf" srcId="{444CF696-FDA8-4B89-9555-29570E15A307}" destId="{03E11202-D39A-43FE-A21E-B76AD27BB868}" srcOrd="2" destOrd="0" presId="urn:microsoft.com/office/officeart/2005/8/layout/list1"/>
    <dgm:cxn modelId="{E30EADEE-07F6-40B4-871A-543A5E1B78B4}" type="presParOf" srcId="{444CF696-FDA8-4B89-9555-29570E15A307}" destId="{554ED943-6F1F-4D6B-9B2B-80A6D2D072D6}" srcOrd="3" destOrd="0" presId="urn:microsoft.com/office/officeart/2005/8/layout/list1"/>
    <dgm:cxn modelId="{15DE30C0-631B-4DB8-872A-2509CB79AB0F}" type="presParOf" srcId="{444CF696-FDA8-4B89-9555-29570E15A307}" destId="{51BCF19C-6AA2-4E5A-9E12-F46911B2D83A}" srcOrd="4" destOrd="0" presId="urn:microsoft.com/office/officeart/2005/8/layout/list1"/>
    <dgm:cxn modelId="{410A67D0-7650-42F4-953C-A8C965F41027}" type="presParOf" srcId="{51BCF19C-6AA2-4E5A-9E12-F46911B2D83A}" destId="{5B6D95D6-EE29-4B14-B1C8-6AC60E9B42BD}" srcOrd="0" destOrd="0" presId="urn:microsoft.com/office/officeart/2005/8/layout/list1"/>
    <dgm:cxn modelId="{BF1BFB81-A401-496B-87F5-43D1A211FB68}" type="presParOf" srcId="{51BCF19C-6AA2-4E5A-9E12-F46911B2D83A}" destId="{E7F1A941-8488-4DC6-9FA6-E6C52E0DEB2F}" srcOrd="1" destOrd="0" presId="urn:microsoft.com/office/officeart/2005/8/layout/list1"/>
    <dgm:cxn modelId="{B78CD0D2-1F59-4A18-9953-1FAD5A2D3972}" type="presParOf" srcId="{444CF696-FDA8-4B89-9555-29570E15A307}" destId="{70A1ADA0-1FD8-4FF7-938E-C6442C8ACD22}" srcOrd="5" destOrd="0" presId="urn:microsoft.com/office/officeart/2005/8/layout/list1"/>
    <dgm:cxn modelId="{FB5488AB-2422-4416-8511-0DBB072CB928}" type="presParOf" srcId="{444CF696-FDA8-4B89-9555-29570E15A307}" destId="{DAF364FF-3E8D-4D28-A690-44AAE4DB5F15}" srcOrd="6" destOrd="0" presId="urn:microsoft.com/office/officeart/2005/8/layout/list1"/>
    <dgm:cxn modelId="{71A929BE-BBAC-46D4-A491-F0424491CAC5}" type="presParOf" srcId="{444CF696-FDA8-4B89-9555-29570E15A307}" destId="{B5C9FE36-C693-4C14-8F98-ECA7F033BA42}" srcOrd="7" destOrd="0" presId="urn:microsoft.com/office/officeart/2005/8/layout/list1"/>
    <dgm:cxn modelId="{E0BEBD43-8C4E-47D3-91EF-C4A72D1D0BD1}" type="presParOf" srcId="{444CF696-FDA8-4B89-9555-29570E15A307}" destId="{0378D4F4-8A3D-4FFF-8E8E-C4F6D28A2FCA}" srcOrd="8" destOrd="0" presId="urn:microsoft.com/office/officeart/2005/8/layout/list1"/>
    <dgm:cxn modelId="{A8F8BAB0-7ABC-4330-8795-3A7E4AAF8CB0}" type="presParOf" srcId="{0378D4F4-8A3D-4FFF-8E8E-C4F6D28A2FCA}" destId="{FE25206E-1B0F-4D18-8521-C774E4366FF5}" srcOrd="0" destOrd="0" presId="urn:microsoft.com/office/officeart/2005/8/layout/list1"/>
    <dgm:cxn modelId="{98C2C0D7-9660-472A-9BD9-BC701567966A}" type="presParOf" srcId="{0378D4F4-8A3D-4FFF-8E8E-C4F6D28A2FCA}" destId="{BADF2D43-BF17-44F7-9198-9C52E51A9994}" srcOrd="1" destOrd="0" presId="urn:microsoft.com/office/officeart/2005/8/layout/list1"/>
    <dgm:cxn modelId="{205451AA-FFCE-40BC-AB3B-853A49C5F22B}" type="presParOf" srcId="{444CF696-FDA8-4B89-9555-29570E15A307}" destId="{20A19FE0-A763-4916-9684-37630629988F}" srcOrd="9" destOrd="0" presId="urn:microsoft.com/office/officeart/2005/8/layout/list1"/>
    <dgm:cxn modelId="{FE114238-9739-487D-8043-040E98F892A3}" type="presParOf" srcId="{444CF696-FDA8-4B89-9555-29570E15A307}" destId="{509FEC12-B608-4ED6-86BC-9B314842478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1202-D39A-43FE-A21E-B76AD27BB868}">
      <dsp:nvSpPr>
        <dsp:cNvPr id="0" name=""/>
        <dsp:cNvSpPr/>
      </dsp:nvSpPr>
      <dsp:spPr>
        <a:xfrm>
          <a:off x="0" y="464313"/>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7B6D6-75CB-4ECD-8393-45ACC195481B}">
      <dsp:nvSpPr>
        <dsp:cNvPr id="0" name=""/>
        <dsp:cNvSpPr/>
      </dsp:nvSpPr>
      <dsp:spPr>
        <a:xfrm>
          <a:off x="493633" y="10267"/>
          <a:ext cx="6910864" cy="867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88% of providers increased knowledge about the disability in question.</a:t>
          </a:r>
        </a:p>
      </dsp:txBody>
      <dsp:txXfrm>
        <a:off x="535972" y="52606"/>
        <a:ext cx="6826186" cy="782647"/>
      </dsp:txXfrm>
    </dsp:sp>
    <dsp:sp modelId="{DAF364FF-3E8D-4D28-A690-44AAE4DB5F15}">
      <dsp:nvSpPr>
        <dsp:cNvPr id="0" name=""/>
        <dsp:cNvSpPr/>
      </dsp:nvSpPr>
      <dsp:spPr>
        <a:xfrm>
          <a:off x="0" y="205265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1A941-8488-4DC6-9FA6-E6C52E0DEB2F}">
      <dsp:nvSpPr>
        <dsp:cNvPr id="0" name=""/>
        <dsp:cNvSpPr/>
      </dsp:nvSpPr>
      <dsp:spPr>
        <a:xfrm>
          <a:off x="525719" y="1382361"/>
          <a:ext cx="6910864" cy="11448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97% of consults identified helpful strategies</a:t>
          </a:r>
        </a:p>
      </dsp:txBody>
      <dsp:txXfrm>
        <a:off x="581604" y="1438246"/>
        <a:ext cx="6799094" cy="1033048"/>
      </dsp:txXfrm>
    </dsp:sp>
    <dsp:sp modelId="{509FEC12-B608-4ED6-86BC-9B3148424783}">
      <dsp:nvSpPr>
        <dsp:cNvPr id="0" name=""/>
        <dsp:cNvSpPr/>
      </dsp:nvSpPr>
      <dsp:spPr>
        <a:xfrm>
          <a:off x="0" y="332273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DF2D43-BF17-44F7-9198-9C52E51A9994}">
      <dsp:nvSpPr>
        <dsp:cNvPr id="0" name=""/>
        <dsp:cNvSpPr/>
      </dsp:nvSpPr>
      <dsp:spPr>
        <a:xfrm>
          <a:off x="493633" y="2909452"/>
          <a:ext cx="69108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84% of consults resulted in increased natural supports for the parent</a:t>
          </a:r>
        </a:p>
      </dsp:txBody>
      <dsp:txXfrm>
        <a:off x="533982" y="2949801"/>
        <a:ext cx="6830166"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63579-E244-44EF-A4EC-7E8CB77E55D6}"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2CDD2-0CFB-40CD-877E-22675EDEBD08}" type="slidenum">
              <a:rPr lang="en-US" smtClean="0"/>
              <a:t>‹#›</a:t>
            </a:fld>
            <a:endParaRPr lang="en-US"/>
          </a:p>
        </p:txBody>
      </p:sp>
    </p:spTree>
    <p:extLst>
      <p:ext uri="{BB962C8B-B14F-4D97-AF65-F5344CB8AC3E}">
        <p14:creationId xmlns:p14="http://schemas.microsoft.com/office/powerpoint/2010/main" val="370714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83862-33DA-4305-86D3-F3B0BF2D987C}" type="slidenum">
              <a:rPr lang="en-US" smtClean="0"/>
              <a:t>1</a:t>
            </a:fld>
            <a:endParaRPr lang="en-US"/>
          </a:p>
        </p:txBody>
      </p:sp>
    </p:spTree>
    <p:extLst>
      <p:ext uri="{BB962C8B-B14F-4D97-AF65-F5344CB8AC3E}">
        <p14:creationId xmlns:p14="http://schemas.microsoft.com/office/powerpoint/2010/main" val="256828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has lots of different</a:t>
            </a:r>
            <a:r>
              <a:rPr lang="en-US" baseline="0" dirty="0"/>
              <a:t> types of simple communication boards that may be helpful.</a:t>
            </a:r>
            <a:endParaRPr lang="en-US" dirty="0"/>
          </a:p>
        </p:txBody>
      </p:sp>
      <p:sp>
        <p:nvSpPr>
          <p:cNvPr id="4" name="Slide Number Placeholder 3"/>
          <p:cNvSpPr>
            <a:spLocks noGrp="1"/>
          </p:cNvSpPr>
          <p:nvPr>
            <p:ph type="sldNum" sz="quarter" idx="10"/>
          </p:nvPr>
        </p:nvSpPr>
        <p:spPr/>
        <p:txBody>
          <a:bodyPr/>
          <a:lstStyle/>
          <a:p>
            <a:fld id="{6EC83862-33DA-4305-86D3-F3B0BF2D987C}" type="slidenum">
              <a:rPr lang="en-US" smtClean="0"/>
              <a:t>15</a:t>
            </a:fld>
            <a:endParaRPr lang="en-US"/>
          </a:p>
        </p:txBody>
      </p:sp>
    </p:spTree>
    <p:extLst>
      <p:ext uri="{BB962C8B-B14F-4D97-AF65-F5344CB8AC3E}">
        <p14:creationId xmlns:p14="http://schemas.microsoft.com/office/powerpoint/2010/main" val="47829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A4134-FC38-48E6-A63C-FD70463C7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160D1-9BD5-43C0-9E4A-13773A37BA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6F1282-CF16-4888-B1F6-83E3BCD80251}"/>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8348BDD7-FEDC-4A5F-9539-6FCC769AD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EBA98-D7F4-42B4-91AE-6129A72F3372}"/>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3789930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FCDC-87F9-4278-8271-1FEDF95DBF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11CA4E-F485-45FC-A31D-93D9338938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A36C5-84FE-41EF-A526-93C149635800}"/>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5DFD7437-3771-49D2-BAC3-6584C8962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DB3CE-E1E4-4EC4-9D82-2513FD36B5DE}"/>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193946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75D84-6E7C-49FE-AD8D-88616991B7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E77B36-174C-400B-9F97-18CC1FE1AB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4E1BC-FF19-4DE4-89C5-9EAC257EE9E9}"/>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F76DD65B-06C2-4575-A31E-C22A27130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D046B-B5F7-4E33-9185-B796393AC242}"/>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134546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FBEC-EB45-4B14-B1CD-D920CC7A0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698DA-9694-438A-AD92-C14FD7B84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C1541-368B-4808-ABD4-A8E596567FD7}"/>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562C8DAE-BD6F-46D5-8063-27972C397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45B5-65A1-4D92-8916-EACC9141897E}"/>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3051044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1EE1-1C85-46DB-BECE-DA32D7539E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E27C91-188D-469F-9E66-B74F3244B3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751BA9-B44D-4946-A146-6AF7313546A9}"/>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5D5ADE4C-D0B6-4E08-BEA0-862EE97A3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C13B1-B434-4C85-B7AF-9EAC4F3AEA90}"/>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99407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3ADC-BC1C-4414-8642-54F763496C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3B3024-7706-46D5-9457-5F1DACB66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01FCA4-34ED-412D-BD41-D741607451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38BD1A-7EC2-4719-84DE-F4E19549DA5F}"/>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6" name="Footer Placeholder 5">
            <a:extLst>
              <a:ext uri="{FF2B5EF4-FFF2-40B4-BE49-F238E27FC236}">
                <a16:creationId xmlns:a16="http://schemas.microsoft.com/office/drawing/2014/main" id="{C2AE8D54-2756-4800-ABEB-4A7D313280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EFAD5-18AA-45DB-8950-A4F4BDCBDE3B}"/>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9196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D36C-7CD9-44FD-B346-BBB25DDF30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D3EB3-D861-400E-877C-D63E3A029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23D71-7AFF-4D1E-AFB8-C13E459FC5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075E7-B58E-43FC-8A61-B997910D5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9646AC-964A-4F4F-83CC-74B5024886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93F2B-0534-4135-8C66-10F74BA7ADED}"/>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8" name="Footer Placeholder 7">
            <a:extLst>
              <a:ext uri="{FF2B5EF4-FFF2-40B4-BE49-F238E27FC236}">
                <a16:creationId xmlns:a16="http://schemas.microsoft.com/office/drawing/2014/main" id="{D2568A88-3F4B-4A39-8644-C5D6BBE99D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751D6-B4CE-4DFE-901B-081A1398049C}"/>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44934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7550-C990-4506-9C0B-8CDAFE2099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11F30D-679A-432D-A99C-BB3F1DE79907}"/>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4" name="Footer Placeholder 3">
            <a:extLst>
              <a:ext uri="{FF2B5EF4-FFF2-40B4-BE49-F238E27FC236}">
                <a16:creationId xmlns:a16="http://schemas.microsoft.com/office/drawing/2014/main" id="{BFA97157-8E00-4F64-8B15-2729CF6F77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A66F5-B601-432F-8DA5-E0E357012B2C}"/>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2240010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B4DF05-7120-486E-91D8-C74FD5289B5C}"/>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3" name="Footer Placeholder 2">
            <a:extLst>
              <a:ext uri="{FF2B5EF4-FFF2-40B4-BE49-F238E27FC236}">
                <a16:creationId xmlns:a16="http://schemas.microsoft.com/office/drawing/2014/main" id="{7728AA1E-47D6-4F5C-A47E-447A37B4A1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8C9438-7379-4DD0-A057-AFD82FF4C368}"/>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7170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6963-D1B3-4D00-A5C1-25F8C3DB0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E39DA9-3B36-4D02-BA9B-23028F187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9BD16D-8726-46EB-AA41-A5A2EC4AF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6BF77F-428D-4A2E-A668-53E33BF99B8A}"/>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6" name="Footer Placeholder 5">
            <a:extLst>
              <a:ext uri="{FF2B5EF4-FFF2-40B4-BE49-F238E27FC236}">
                <a16:creationId xmlns:a16="http://schemas.microsoft.com/office/drawing/2014/main" id="{A3A41DC9-9E59-462F-8BA8-430178B79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0142A-1F57-4983-9C15-FBC27F7EB753}"/>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349349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0F4D-1CEB-4740-A322-6DC5FBC5A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E673F6-895E-4EE5-ACC5-2447A1640A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C7A00-3D2A-4DEC-95F8-0CC87FD30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23946-E664-44EE-8379-CD4BAB6DBCEB}"/>
              </a:ext>
            </a:extLst>
          </p:cNvPr>
          <p:cNvSpPr>
            <a:spLocks noGrp="1"/>
          </p:cNvSpPr>
          <p:nvPr>
            <p:ph type="dt" sz="half" idx="10"/>
          </p:nvPr>
        </p:nvSpPr>
        <p:spPr/>
        <p:txBody>
          <a:bodyPr/>
          <a:lstStyle/>
          <a:p>
            <a:fld id="{80303C4C-4D28-4C44-9929-D4D93169427C}" type="datetimeFigureOut">
              <a:rPr lang="en-US" smtClean="0"/>
              <a:t>7/18/2019</a:t>
            </a:fld>
            <a:endParaRPr lang="en-US"/>
          </a:p>
        </p:txBody>
      </p:sp>
      <p:sp>
        <p:nvSpPr>
          <p:cNvPr id="6" name="Footer Placeholder 5">
            <a:extLst>
              <a:ext uri="{FF2B5EF4-FFF2-40B4-BE49-F238E27FC236}">
                <a16:creationId xmlns:a16="http://schemas.microsoft.com/office/drawing/2014/main" id="{43AA0C5C-F52E-42C6-A090-A71F9C600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A6F9F-F0DB-4702-BE02-018364CC7F94}"/>
              </a:ext>
            </a:extLst>
          </p:cNvPr>
          <p:cNvSpPr>
            <a:spLocks noGrp="1"/>
          </p:cNvSpPr>
          <p:nvPr>
            <p:ph type="sldNum" sz="quarter" idx="12"/>
          </p:nvPr>
        </p:nvSpPr>
        <p:spPr/>
        <p:txBody>
          <a:bodyPr/>
          <a:lstStyle/>
          <a:p>
            <a:fld id="{8B8C151B-F18C-42D0-9C81-5F0953345DEB}" type="slidenum">
              <a:rPr lang="en-US" smtClean="0"/>
              <a:t>‹#›</a:t>
            </a:fld>
            <a:endParaRPr lang="en-US"/>
          </a:p>
        </p:txBody>
      </p:sp>
    </p:spTree>
    <p:extLst>
      <p:ext uri="{BB962C8B-B14F-4D97-AF65-F5344CB8AC3E}">
        <p14:creationId xmlns:p14="http://schemas.microsoft.com/office/powerpoint/2010/main" val="267027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4EBF97-D498-4EB2-B1A5-6B89E806F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B46029-F7EF-4A3E-9269-29666046B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3DE31-D938-43B2-820E-88FB46EAAC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03C4C-4D28-4C44-9929-D4D93169427C}" type="datetimeFigureOut">
              <a:rPr lang="en-US" smtClean="0"/>
              <a:t>7/18/2019</a:t>
            </a:fld>
            <a:endParaRPr lang="en-US"/>
          </a:p>
        </p:txBody>
      </p:sp>
      <p:sp>
        <p:nvSpPr>
          <p:cNvPr id="5" name="Footer Placeholder 4">
            <a:extLst>
              <a:ext uri="{FF2B5EF4-FFF2-40B4-BE49-F238E27FC236}">
                <a16:creationId xmlns:a16="http://schemas.microsoft.com/office/drawing/2014/main" id="{78A265F8-584D-42A2-B748-84AE33D100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DFF74D-0026-4736-83E3-9B7F57D3C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C151B-F18C-42D0-9C81-5F0953345DEB}" type="slidenum">
              <a:rPr lang="en-US" smtClean="0"/>
              <a:t>‹#›</a:t>
            </a:fld>
            <a:endParaRPr lang="en-US"/>
          </a:p>
        </p:txBody>
      </p:sp>
    </p:spTree>
    <p:extLst>
      <p:ext uri="{BB962C8B-B14F-4D97-AF65-F5344CB8AC3E}">
        <p14:creationId xmlns:p14="http://schemas.microsoft.com/office/powerpoint/2010/main" val="3648371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idgit-health.com/download-files/medical-encounter-board/MEB-grid-A4.pdf" TargetMode="External"/><Relationship Id="rId5" Type="http://schemas.openxmlformats.org/officeDocument/2006/relationships/image" Target="../media/image16.jpg"/><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emf"/><Relationship Id="rId5" Type="http://schemas.openxmlformats.org/officeDocument/2006/relationships/hyperlink" Target="http://idahoat.org/Portals/60/Documents/Services/Resources/AT_CognitiveImpairmentsHandbook.pdf" TargetMode="External"/><Relationship Id="rId4" Type="http://schemas.openxmlformats.org/officeDocument/2006/relationships/hyperlink" Target="http://idahoat.org/Portals/60/Documents/Services/Resources/AT_ParentsHandbook.pdf"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fweb.acog.org/womenwithdisabilities/index.html" TargetMode="External"/><Relationship Id="rId5" Type="http://schemas.openxmlformats.org/officeDocument/2006/relationships/image" Target="../media/image5.png"/><Relationship Id="rId4" Type="http://schemas.openxmlformats.org/officeDocument/2006/relationships/hyperlink" Target="http://www.acog.org/"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jpg"/><Relationship Id="rId5" Type="http://schemas.openxmlformats.org/officeDocument/2006/relationships/hyperlink" Target="https://www.facebook.com/OKpwd/" TargetMode="External"/><Relationship Id="rId4" Type="http://schemas.openxmlformats.org/officeDocument/2006/relationships/hyperlink" Target="http://soonersuccess.ouhsc.edu/ServicesPrograms/SupportingParentswithDisabilities.aspx"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hyperlink" Target="http://www.centerforparentswithdisabilities.or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hyperlink" Target="mailto:Lisa-simmons@ouhsc.edu"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acog.org/-/media/Departments/Women-with-Disabilities/partV.ppt?la=en" TargetMode="External"/><Relationship Id="rId3" Type="http://schemas.openxmlformats.org/officeDocument/2006/relationships/slideLayout" Target="../slideLayouts/slideLayout7.xml"/><Relationship Id="rId7" Type="http://schemas.openxmlformats.org/officeDocument/2006/relationships/hyperlink" Target="https://www.acog.org/-/media/Departments/Women-with-Disabilities/partIV.ppt?la=en"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acog.org/-/media/Departments/Women-with-Disabilities/partIII.ppt?la=en" TargetMode="External"/><Relationship Id="rId11" Type="http://schemas.openxmlformats.org/officeDocument/2006/relationships/image" Target="../media/image4.png"/><Relationship Id="rId5" Type="http://schemas.openxmlformats.org/officeDocument/2006/relationships/hyperlink" Target="https://www.acog.org/-/media/Departments/Women-with-Disabilities/partII.ppt?la=en" TargetMode="External"/><Relationship Id="rId10" Type="http://schemas.openxmlformats.org/officeDocument/2006/relationships/hyperlink" Target="http://www.acog.org/About-ACOG/ACOG-Departments/Women-with-Disabilities/Interactive-site-for-clinicians-serving-women-with-disabilities" TargetMode="External"/><Relationship Id="rId4" Type="http://schemas.openxmlformats.org/officeDocument/2006/relationships/hyperlink" Target="https://www.acog.org/-/media/Departments/Women-with-Disabilities/partI.pptx?la=en" TargetMode="External"/><Relationship Id="rId9" Type="http://schemas.openxmlformats.org/officeDocument/2006/relationships/hyperlink" Target="https://www.acog.org/-/media/Departments/Women-with-Disabilities/partVI.ppt?la=en"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idahoat.org/Portals/60/Documents/Services/Resources/AT_ParentsHandbook.pdf" TargetMode="External"/><Relationship Id="rId5" Type="http://schemas.openxmlformats.org/officeDocument/2006/relationships/hyperlink" Target="https://www.unitedspinal.org/pdf/DisabilityEtiquette.pdf"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s://embarkok.com/learn/services/plus" TargetMode="External"/><Relationship Id="rId4" Type="http://schemas.openxmlformats.org/officeDocument/2006/relationships/hyperlink" Target="https://www.facebook.com/lookingglass.org/videos/10153735663691656/"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emf"/><Relationship Id="rId5" Type="http://schemas.openxmlformats.org/officeDocument/2006/relationships/hyperlink" Target="https://www.okabletech-abc.org/"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Supporting Oklahoma </a:t>
            </a:r>
            <a:r>
              <a:rPr lang="en-US" b="1" dirty="0">
                <a:solidFill>
                  <a:srgbClr val="0070C0"/>
                </a:solidFill>
              </a:rPr>
              <a:t>Parents with Disabilities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31822" y="1265515"/>
            <a:ext cx="5054618" cy="2947662"/>
          </a:xfrm>
        </p:spPr>
      </p:pic>
      <p:sp>
        <p:nvSpPr>
          <p:cNvPr id="3" name="TextBox 2"/>
          <p:cNvSpPr txBox="1"/>
          <p:nvPr/>
        </p:nvSpPr>
        <p:spPr>
          <a:xfrm>
            <a:off x="627944" y="5813562"/>
            <a:ext cx="10936111" cy="400110"/>
          </a:xfrm>
          <a:prstGeom prst="rect">
            <a:avLst/>
          </a:prstGeom>
          <a:noFill/>
        </p:spPr>
        <p:txBody>
          <a:bodyPr wrap="square" rtlCol="0">
            <a:spAutoFit/>
          </a:bodyPr>
          <a:lstStyle/>
          <a:p>
            <a:pPr algn="ctr"/>
            <a:r>
              <a:rPr lang="en-US" sz="2000" dirty="0"/>
              <a:t>*Major funding for the </a:t>
            </a:r>
            <a:r>
              <a:rPr lang="en-US" sz="2000" dirty="0" err="1"/>
              <a:t>SPwD</a:t>
            </a:r>
            <a:r>
              <a:rPr lang="en-US" sz="2000" dirty="0"/>
              <a:t> Project provided by the Developmental Disabilities Council of Oklahoma</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6134" y="4093370"/>
            <a:ext cx="2883213" cy="132556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64" y="3843117"/>
            <a:ext cx="3166872" cy="1575816"/>
          </a:xfrm>
          <a:prstGeom prst="rect">
            <a:avLst/>
          </a:prstGeom>
        </p:spPr>
      </p:pic>
      <p:pic>
        <p:nvPicPr>
          <p:cNvPr id="7" name="Audio 6">
            <a:hlinkClick r:id="" action="ppaction://media"/>
            <a:extLst>
              <a:ext uri="{FF2B5EF4-FFF2-40B4-BE49-F238E27FC236}">
                <a16:creationId xmlns:a16="http://schemas.microsoft.com/office/drawing/2014/main" id="{F96BD12F-926B-4524-9EA3-A1F15EE9D4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703610"/>
      </p:ext>
    </p:extLst>
  </p:cSld>
  <p:clrMapOvr>
    <a:masterClrMapping/>
  </p:clrMapOvr>
  <mc:AlternateContent xmlns:mc="http://schemas.openxmlformats.org/markup-compatibility/2006">
    <mc:Choice xmlns:p14="http://schemas.microsoft.com/office/powerpoint/2010/main" Requires="p14">
      <p:transition spd="slow" p14:dur="2000" advTm="10355"/>
    </mc:Choice>
    <mc:Fallback>
      <p:transition spd="slow" advTm="1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Care Rollator – with feeding seat</a:t>
            </a:r>
          </a:p>
        </p:txBody>
      </p:sp>
      <p:pic>
        <p:nvPicPr>
          <p:cNvPr id="7" name="Picture Placeholder 6"/>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16564" b="16564"/>
          <a:stretch>
            <a:fillRect/>
          </a:stretch>
        </p:blipFill>
        <p:spPr>
          <a:xfrm>
            <a:off x="5183188" y="85725"/>
            <a:ext cx="6684962" cy="6705600"/>
          </a:xfrm>
        </p:spPr>
      </p:pic>
      <p:sp>
        <p:nvSpPr>
          <p:cNvPr id="5" name="Text Placeholder 4"/>
          <p:cNvSpPr>
            <a:spLocks noGrp="1"/>
          </p:cNvSpPr>
          <p:nvPr>
            <p:ph type="body" sz="half" idx="2"/>
          </p:nvPr>
        </p:nvSpPr>
        <p:spPr>
          <a:xfrm>
            <a:off x="839788" y="2057399"/>
            <a:ext cx="3932237" cy="4426527"/>
          </a:xfrm>
        </p:spPr>
        <p:txBody>
          <a:bodyPr>
            <a:noAutofit/>
          </a:bodyPr>
          <a:lstStyle/>
          <a:p>
            <a:pPr marL="285750" indent="-285750">
              <a:buFont typeface="Arial" panose="020B0604020202020204" pitchFamily="34" charset="0"/>
              <a:buChar char="•"/>
            </a:pPr>
            <a:r>
              <a:rPr lang="en-US" sz="2400" dirty="0" err="1"/>
              <a:t>Rollator</a:t>
            </a:r>
            <a:r>
              <a:rPr lang="en-US" sz="2400" dirty="0"/>
              <a:t> walker with a feeding seat attached.  </a:t>
            </a:r>
          </a:p>
          <a:p>
            <a:pPr marL="285750" indent="-285750">
              <a:buFont typeface="Arial" panose="020B0604020202020204" pitchFamily="34" charset="0"/>
              <a:buChar char="•"/>
            </a:pPr>
            <a:r>
              <a:rPr lang="en-US" sz="2400" dirty="0"/>
              <a:t>Useful for parents who have difficult carrying their child </a:t>
            </a:r>
          </a:p>
          <a:p>
            <a:pPr marL="285750" indent="-285750">
              <a:buFont typeface="Arial" panose="020B0604020202020204" pitchFamily="34" charset="0"/>
              <a:buChar char="•"/>
            </a:pPr>
            <a:r>
              <a:rPr lang="en-US" sz="2400" dirty="0"/>
              <a:t>Baby can be placed securely in the seat while parents use the walker for support as they walk.</a:t>
            </a:r>
          </a:p>
          <a:p>
            <a:pPr marL="285750" indent="-285750">
              <a:buFont typeface="Arial" panose="020B0604020202020204" pitchFamily="34" charset="0"/>
              <a:buChar char="•"/>
            </a:pPr>
            <a:r>
              <a:rPr lang="en-US" sz="2400" dirty="0"/>
              <a:t>For newborn children, a rollator with a bouncy seat attached is available.</a:t>
            </a:r>
          </a:p>
        </p:txBody>
      </p:sp>
      <p:pic>
        <p:nvPicPr>
          <p:cNvPr id="3" name="Audio 2">
            <a:hlinkClick r:id="" action="ppaction://media"/>
            <a:extLst>
              <a:ext uri="{FF2B5EF4-FFF2-40B4-BE49-F238E27FC236}">
                <a16:creationId xmlns:a16="http://schemas.microsoft.com/office/drawing/2014/main" id="{ECBA0500-4E48-47EE-8CEB-7C7864F63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0229697"/>
      </p:ext>
    </p:extLst>
  </p:cSld>
  <p:clrMapOvr>
    <a:masterClrMapping/>
  </p:clrMapOvr>
  <mc:AlternateContent xmlns:mc="http://schemas.openxmlformats.org/markup-compatibility/2006">
    <mc:Choice xmlns:p14="http://schemas.microsoft.com/office/powerpoint/2010/main" Requires="p14">
      <p:transition spd="slow" p14:dur="2000" advTm="17004"/>
    </mc:Choice>
    <mc:Fallback>
      <p:transition spd="slow" advTm="1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Adapted Changing Table</a:t>
            </a:r>
          </a:p>
        </p:txBody>
      </p:sp>
      <p:pic>
        <p:nvPicPr>
          <p:cNvPr id="5" name="Picture Placeholder 4"/>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7785" r="7785"/>
          <a:stretch>
            <a:fillRect/>
          </a:stretch>
        </p:blipFill>
        <p:spPr/>
      </p:pic>
      <p:sp>
        <p:nvSpPr>
          <p:cNvPr id="4" name="Text Placeholder 3"/>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A height-adjustable table to accommodate the need to sit while changing diapers.  </a:t>
            </a:r>
          </a:p>
          <a:p>
            <a:pPr marL="285750" indent="-285750">
              <a:buFont typeface="Arial" panose="020B0604020202020204" pitchFamily="34" charset="0"/>
              <a:buChar char="•"/>
            </a:pPr>
            <a:r>
              <a:rPr lang="en-US" sz="2400" dirty="0"/>
              <a:t>The storage compartment can be used to store diapering supplies or can be removed if it hinders parents from rolling a wheelchair up under it.</a:t>
            </a:r>
          </a:p>
        </p:txBody>
      </p:sp>
      <p:pic>
        <p:nvPicPr>
          <p:cNvPr id="3" name="Audio 2">
            <a:hlinkClick r:id="" action="ppaction://media"/>
            <a:extLst>
              <a:ext uri="{FF2B5EF4-FFF2-40B4-BE49-F238E27FC236}">
                <a16:creationId xmlns:a16="http://schemas.microsoft.com/office/drawing/2014/main" id="{8AA10DFD-3F3E-4250-B79F-6D1B422D57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6605295"/>
      </p:ext>
    </p:extLst>
  </p:cSld>
  <p:clrMapOvr>
    <a:masterClrMapping/>
  </p:clrMapOvr>
  <mc:AlternateContent xmlns:mc="http://schemas.openxmlformats.org/markup-compatibility/2006">
    <mc:Choice xmlns:p14="http://schemas.microsoft.com/office/powerpoint/2010/main" Requires="p14">
      <p:transition spd="slow" p14:dur="2000" advTm="16282"/>
    </mc:Choice>
    <mc:Fallback>
      <p:transition spd="slow" advTm="1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Lifting Harness</a:t>
            </a:r>
          </a:p>
        </p:txBody>
      </p:sp>
      <p:pic>
        <p:nvPicPr>
          <p:cNvPr id="5" name="Picture Placeholder 4"/>
          <p:cNvPicPr>
            <a:picLocks noGrp="1" noChangeAspect="1"/>
          </p:cNvPicPr>
          <p:nvPr>
            <p:ph type="pic" idx="1"/>
          </p:nvPr>
        </p:nvPicPr>
        <p:blipFill>
          <a:blip r:embed="rId4"/>
          <a:srcRect l="2459" r="2459"/>
          <a:stretch>
            <a:fillRect/>
          </a:stretch>
        </p:blipFill>
        <p:spPr>
          <a:xfrm rot="5400000">
            <a:off x="5183188" y="987425"/>
            <a:ext cx="6172200" cy="4873625"/>
          </a:xfrm>
          <a:prstGeom prst="rect">
            <a:avLst/>
          </a:prstGeom>
        </p:spPr>
      </p:pic>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r>
              <a:rPr lang="en-US" sz="2400" dirty="0"/>
              <a:t>Helpful for a parent that has limitations in upper extremities such as decreased hand strength and hand grasp</a:t>
            </a:r>
          </a:p>
          <a:p>
            <a:pPr marL="285750" indent="-285750">
              <a:buFont typeface="Arial" panose="020B0604020202020204" pitchFamily="34" charset="0"/>
              <a:buChar char="•"/>
            </a:pPr>
            <a:r>
              <a:rPr lang="en-US" sz="2400" dirty="0"/>
              <a:t>Provides an easier and safer way to lift a child</a:t>
            </a:r>
          </a:p>
          <a:p>
            <a:endParaRPr lang="en-US" dirty="0"/>
          </a:p>
        </p:txBody>
      </p:sp>
      <p:pic>
        <p:nvPicPr>
          <p:cNvPr id="3" name="Audio 2">
            <a:hlinkClick r:id="" action="ppaction://media"/>
            <a:extLst>
              <a:ext uri="{FF2B5EF4-FFF2-40B4-BE49-F238E27FC236}">
                <a16:creationId xmlns:a16="http://schemas.microsoft.com/office/drawing/2014/main" id="{3434C752-C23F-44DF-BF6C-5A999671E1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5375275"/>
      </p:ext>
    </p:extLst>
  </p:cSld>
  <p:clrMapOvr>
    <a:masterClrMapping/>
  </p:clrMapOvr>
  <mc:AlternateContent xmlns:mc="http://schemas.openxmlformats.org/markup-compatibility/2006">
    <mc:Choice xmlns:p14="http://schemas.microsoft.com/office/powerpoint/2010/main" Requires="p14">
      <p:transition spd="slow" p14:dur="2000" advTm="11391"/>
    </mc:Choice>
    <mc:Fallback>
      <p:transition spd="slow" advTm="1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 Pacifier Thermometer</a:t>
            </a:r>
          </a:p>
        </p:txBody>
      </p:sp>
      <p:pic>
        <p:nvPicPr>
          <p:cNvPr id="5" name="Picture Placeholder 4"/>
          <p:cNvPicPr>
            <a:picLocks noGrp="1" noChangeAspect="1"/>
          </p:cNvPicPr>
          <p:nvPr>
            <p:ph type="pic" idx="1"/>
          </p:nvPr>
        </p:nvPicPr>
        <p:blipFill>
          <a:blip r:embed="rId4"/>
          <a:srcRect l="8840" r="8840"/>
          <a:stretch>
            <a:fillRect/>
          </a:stretch>
        </p:blipFill>
        <p:spPr>
          <a:prstGeom prst="rect">
            <a:avLst/>
          </a:prstGeom>
        </p:spPr>
      </p:pic>
      <p:sp>
        <p:nvSpPr>
          <p:cNvPr id="4" name="Text Placeholder 3"/>
          <p:cNvSpPr>
            <a:spLocks noGrp="1"/>
          </p:cNvSpPr>
          <p:nvPr>
            <p:ph type="body" sz="half" idx="2"/>
          </p:nvPr>
        </p:nvSpPr>
        <p:spPr/>
        <p:txBody>
          <a:bodyPr/>
          <a:lstStyle/>
          <a:p>
            <a:endParaRPr lang="en-US" dirty="0"/>
          </a:p>
          <a:p>
            <a:pPr marL="285750" indent="-285750">
              <a:buFont typeface="Arial" panose="020B0604020202020204" pitchFamily="34" charset="0"/>
              <a:buChar char="•"/>
            </a:pPr>
            <a:r>
              <a:rPr lang="en-US" sz="2400" dirty="0"/>
              <a:t>Helpful for parents who are unable to physically hold a thermometer in place</a:t>
            </a:r>
          </a:p>
          <a:p>
            <a:pPr marL="285750" indent="-285750">
              <a:buFont typeface="Arial" panose="020B0604020202020204" pitchFamily="34" charset="0"/>
              <a:buChar char="•"/>
            </a:pPr>
            <a:r>
              <a:rPr lang="en-US" sz="2400" dirty="0"/>
              <a:t>May also be helpful for a parent with an intellectual disability</a:t>
            </a:r>
          </a:p>
        </p:txBody>
      </p:sp>
      <p:pic>
        <p:nvPicPr>
          <p:cNvPr id="3" name="Audio 2">
            <a:hlinkClick r:id="" action="ppaction://media"/>
            <a:extLst>
              <a:ext uri="{FF2B5EF4-FFF2-40B4-BE49-F238E27FC236}">
                <a16:creationId xmlns:a16="http://schemas.microsoft.com/office/drawing/2014/main" id="{6981070A-0674-4848-83AC-9E7FF2C02F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0712941"/>
      </p:ext>
    </p:extLst>
  </p:cSld>
  <p:clrMapOvr>
    <a:masterClrMapping/>
  </p:clrMapOvr>
  <mc:AlternateContent xmlns:mc="http://schemas.openxmlformats.org/markup-compatibility/2006">
    <mc:Choice xmlns:p14="http://schemas.microsoft.com/office/powerpoint/2010/main" Requires="p14">
      <p:transition spd="slow" p14:dur="2000" advTm="10177"/>
    </mc:Choice>
    <mc:Fallback>
      <p:transition spd="slow" advTm="1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05593"/>
          </a:xfrm>
        </p:spPr>
        <p:txBody>
          <a:bodyPr/>
          <a:lstStyle/>
          <a:p>
            <a:r>
              <a:rPr lang="en-US" dirty="0"/>
              <a:t>Adapted Baby Crib</a:t>
            </a:r>
          </a:p>
        </p:txBody>
      </p:sp>
      <p:pic>
        <p:nvPicPr>
          <p:cNvPr id="5" name="Picture Placeholder 4"/>
          <p:cNvPicPr>
            <a:picLocks noGrp="1" noChangeAspect="1"/>
          </p:cNvPicPr>
          <p:nvPr>
            <p:ph type="pic" idx="1"/>
          </p:nvPr>
        </p:nvPicPr>
        <p:blipFill>
          <a:blip r:embed="rId4"/>
          <a:srcRect t="9281" b="9281"/>
          <a:stretch>
            <a:fillRect/>
          </a:stretch>
        </p:blipFill>
        <p:spPr>
          <a:prstGeom prst="rect">
            <a:avLst/>
          </a:prstGeom>
        </p:spPr>
      </p:pic>
      <p:sp>
        <p:nvSpPr>
          <p:cNvPr id="4" name="Text Placeholder 3"/>
          <p:cNvSpPr>
            <a:spLocks noGrp="1"/>
          </p:cNvSpPr>
          <p:nvPr>
            <p:ph type="body" sz="half" idx="2"/>
          </p:nvPr>
        </p:nvSpPr>
        <p:spPr>
          <a:xfrm>
            <a:off x="839788" y="1729047"/>
            <a:ext cx="3932237" cy="4139941"/>
          </a:xfrm>
        </p:spPr>
        <p:txBody>
          <a:bodyPr>
            <a:normAutofit fontScale="92500" lnSpcReduction="20000"/>
          </a:bodyPr>
          <a:lstStyle/>
          <a:p>
            <a:pPr marL="285750" indent="-285750">
              <a:buFont typeface="Arial" panose="020B0604020202020204" pitchFamily="34" charset="0"/>
              <a:buChar char="•"/>
            </a:pPr>
            <a:r>
              <a:rPr lang="en-US" sz="2600" dirty="0"/>
              <a:t>Helpful for parents with decreased mobility and other physical limitations such as back pain.</a:t>
            </a:r>
          </a:p>
          <a:p>
            <a:pPr marL="285750" indent="-285750">
              <a:buFont typeface="Arial" panose="020B0604020202020204" pitchFamily="34" charset="0"/>
              <a:buChar char="•"/>
            </a:pPr>
            <a:r>
              <a:rPr lang="en-US" sz="2600" dirty="0"/>
              <a:t>Crib is modified so that the front gate slides </a:t>
            </a:r>
          </a:p>
          <a:p>
            <a:pPr marL="285750" indent="-285750">
              <a:buFont typeface="Arial" panose="020B0604020202020204" pitchFamily="34" charset="0"/>
              <a:buChar char="•"/>
            </a:pPr>
            <a:r>
              <a:rPr lang="en-US" sz="2600" dirty="0"/>
              <a:t>Height of crib is raised so that a parent in a wheelchair can roll directly to the edge of the crib and safely transfer an infant or toddler between the crib and their lap</a:t>
            </a:r>
          </a:p>
          <a:p>
            <a:r>
              <a:rPr lang="en-US" dirty="0"/>
              <a:t> </a:t>
            </a:r>
          </a:p>
        </p:txBody>
      </p:sp>
      <p:pic>
        <p:nvPicPr>
          <p:cNvPr id="3" name="Audio 2">
            <a:hlinkClick r:id="" action="ppaction://media"/>
            <a:extLst>
              <a:ext uri="{FF2B5EF4-FFF2-40B4-BE49-F238E27FC236}">
                <a16:creationId xmlns:a16="http://schemas.microsoft.com/office/drawing/2014/main" id="{FFC8F362-DE3D-469A-A4E6-94380E64D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1282512"/>
      </p:ext>
    </p:extLst>
  </p:cSld>
  <p:clrMapOvr>
    <a:masterClrMapping/>
  </p:clrMapOvr>
  <mc:AlternateContent xmlns:mc="http://schemas.openxmlformats.org/markup-compatibility/2006">
    <mc:Choice xmlns:p14="http://schemas.microsoft.com/office/powerpoint/2010/main" Requires="p14">
      <p:transition spd="slow" p14:dur="2000" advTm="20594"/>
    </mc:Choice>
    <mc:Fallback>
      <p:transition spd="slow" advTm="2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Medical Encounter Board</a:t>
            </a:r>
          </a:p>
        </p:txBody>
      </p:sp>
      <p:pic>
        <p:nvPicPr>
          <p:cNvPr id="8" name="Picture Placeholder 7"/>
          <p:cNvPicPr>
            <a:picLocks noGrp="1" noChangeAspect="1"/>
          </p:cNvPicPr>
          <p:nvPr>
            <p:ph type="pic" idx="1"/>
          </p:nvPr>
        </p:nvPicPr>
        <p:blipFill>
          <a:blip r:embed="rId5">
            <a:extLst>
              <a:ext uri="{28A0092B-C50C-407E-A947-70E740481C1C}">
                <a14:useLocalDpi xmlns:a14="http://schemas.microsoft.com/office/drawing/2010/main" val="0"/>
              </a:ext>
            </a:extLst>
          </a:blip>
          <a:srcRect l="23944" r="23944"/>
          <a:stretch>
            <a:fillRect/>
          </a:stretch>
        </p:blipFill>
        <p:spPr/>
      </p:pic>
      <p:sp>
        <p:nvSpPr>
          <p:cNvPr id="6" name="Text Placeholder 5"/>
          <p:cNvSpPr>
            <a:spLocks noGrp="1"/>
          </p:cNvSpPr>
          <p:nvPr>
            <p:ph type="body" sz="half" idx="2"/>
          </p:nvPr>
        </p:nvSpPr>
        <p:spPr>
          <a:xfrm>
            <a:off x="839788" y="2057399"/>
            <a:ext cx="3932237" cy="4199467"/>
          </a:xfrm>
        </p:spPr>
        <p:txBody>
          <a:bodyPr>
            <a:normAutofit fontScale="92500"/>
          </a:bodyPr>
          <a:lstStyle/>
          <a:p>
            <a:r>
              <a:rPr lang="en-US" dirty="0"/>
              <a:t>Medical encounters are fraught with communication pitfalls, and, for patients who have limited ability to speak or have a pre-existing condition limiting their communication capabilities, these pitfalls can be multiplied many times. Such patients need to have communication supports at the ready if and when they are not provided with adequate supports during medical encounters.</a:t>
            </a:r>
          </a:p>
          <a:p>
            <a:r>
              <a:rPr lang="en-US" dirty="0"/>
              <a:t>This is an easy-to-use and readily available resource for patients with communication vulnerabilities facing medical interactions and covers some of the  most important phrases that patients wish to convey during medical visits, in emergency rooms, and in related health settings.  </a:t>
            </a:r>
            <a:r>
              <a:rPr lang="en-US" b="1" dirty="0"/>
              <a:t>(LINK)</a:t>
            </a:r>
          </a:p>
          <a:p>
            <a:r>
              <a:rPr lang="en-US" u="sng" dirty="0">
                <a:hlinkClick r:id="rId6"/>
              </a:rPr>
              <a:t>https://widgit-health.com/download-files/medical-encounter-board/MEB-grid-A4.pdf</a:t>
            </a:r>
            <a:endParaRPr lang="en-US" dirty="0"/>
          </a:p>
          <a:p>
            <a:endParaRPr lang="en-US" dirty="0"/>
          </a:p>
          <a:p>
            <a:endParaRPr lang="en-US" dirty="0"/>
          </a:p>
        </p:txBody>
      </p:sp>
      <p:sp>
        <p:nvSpPr>
          <p:cNvPr id="7" name="Rectangle 6"/>
          <p:cNvSpPr/>
          <p:nvPr/>
        </p:nvSpPr>
        <p:spPr>
          <a:xfrm>
            <a:off x="3048000" y="3105835"/>
            <a:ext cx="6096000" cy="369332"/>
          </a:xfrm>
          <a:prstGeom prst="rect">
            <a:avLst/>
          </a:prstGeom>
        </p:spPr>
        <p:txBody>
          <a:bodyPr>
            <a:spAutoFit/>
          </a:bodyPr>
          <a:lstStyle/>
          <a:p>
            <a:endParaRPr lang="en-US" dirty="0"/>
          </a:p>
        </p:txBody>
      </p:sp>
      <p:pic>
        <p:nvPicPr>
          <p:cNvPr id="2" name="Audio 1">
            <a:hlinkClick r:id="" action="ppaction://media"/>
            <a:extLst>
              <a:ext uri="{FF2B5EF4-FFF2-40B4-BE49-F238E27FC236}">
                <a16:creationId xmlns:a16="http://schemas.microsoft.com/office/drawing/2014/main" id="{8E864E14-5CD1-4549-8D8A-EEBB1736C1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906911"/>
      </p:ext>
    </p:extLst>
  </p:cSld>
  <p:clrMapOvr>
    <a:masterClrMapping/>
  </p:clrMapOvr>
  <mc:AlternateContent xmlns:mc="http://schemas.openxmlformats.org/markup-compatibility/2006">
    <mc:Choice xmlns:p14="http://schemas.microsoft.com/office/powerpoint/2010/main" Requires="p14">
      <p:transition spd="slow" p14:dur="2000" advTm="19883"/>
    </mc:Choice>
    <mc:Fallback>
      <p:transition spd="slow" advTm="19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Assistive Technology for Parents with Disabilities</a:t>
            </a:r>
          </a:p>
        </p:txBody>
      </p:sp>
      <p:sp>
        <p:nvSpPr>
          <p:cNvPr id="6" name="Content Placeholder 5"/>
          <p:cNvSpPr>
            <a:spLocks noGrp="1"/>
          </p:cNvSpPr>
          <p:nvPr>
            <p:ph idx="1"/>
          </p:nvPr>
        </p:nvSpPr>
        <p:spPr/>
        <p:txBody>
          <a:bodyPr/>
          <a:lstStyle/>
          <a:p>
            <a:pPr marL="0" indent="0">
              <a:buNone/>
            </a:pPr>
            <a:r>
              <a:rPr lang="en-US" sz="2400" dirty="0">
                <a:hlinkClick r:id="rId4"/>
              </a:rPr>
              <a:t>http://idahoat.org/Portals/60/Documents/Services/Resources/AT_ParentsHandbook.pdf</a:t>
            </a:r>
            <a:r>
              <a:rPr lang="en-US" sz="2400" dirty="0"/>
              <a:t> and</a:t>
            </a:r>
          </a:p>
          <a:p>
            <a:pPr marL="0" indent="0">
              <a:buNone/>
            </a:pPr>
            <a:r>
              <a:rPr lang="en-US" sz="2400" dirty="0">
                <a:hlinkClick r:id="rId5"/>
              </a:rPr>
              <a:t>http://idahoat.org/Portals/60/Documents/Services/Resources/AT_CognitiveImpairmentsHandbook.pdf</a:t>
            </a:r>
            <a:endParaRPr lang="en-US" sz="2400" dirty="0"/>
          </a:p>
          <a:p>
            <a:pPr marL="0" indent="0">
              <a:buNone/>
            </a:pPr>
            <a:endParaRPr lang="en-US" sz="2400" dirty="0"/>
          </a:p>
          <a:p>
            <a:endParaRPr lang="en-US" dirty="0"/>
          </a:p>
        </p:txBody>
      </p:sp>
      <p:sp>
        <p:nvSpPr>
          <p:cNvPr id="7" name="Text Placeholder 6"/>
          <p:cNvSpPr>
            <a:spLocks noGrp="1"/>
          </p:cNvSpPr>
          <p:nvPr>
            <p:ph type="body" sz="half" idx="2"/>
          </p:nvPr>
        </p:nvSpPr>
        <p:spPr/>
        <p:txBody>
          <a:bodyPr>
            <a:noAutofit/>
          </a:bodyPr>
          <a:lstStyle/>
          <a:p>
            <a:endParaRPr lang="en-US" sz="2400" dirty="0"/>
          </a:p>
          <a:p>
            <a:r>
              <a:rPr lang="en-US" sz="2400" dirty="0"/>
              <a:t>2 practical guides that offers room by room suggestions for technology that can help with parenting tasks.  (</a:t>
            </a:r>
            <a:r>
              <a:rPr lang="en-US" sz="2400" b="1" dirty="0"/>
              <a:t>LINK</a:t>
            </a:r>
            <a:r>
              <a:rPr lang="en-US" sz="2400" dirty="0"/>
              <a:t>)</a:t>
            </a:r>
          </a:p>
          <a:p>
            <a:r>
              <a:rPr lang="en-US" sz="2400" dirty="0"/>
              <a:t>Source:  The Idaho Assistive Technology Project</a:t>
            </a:r>
          </a:p>
        </p:txBody>
      </p:sp>
      <p:pic>
        <p:nvPicPr>
          <p:cNvPr id="8" name="Picture 7"/>
          <p:cNvPicPr>
            <a:picLocks noChangeAspect="1"/>
          </p:cNvPicPr>
          <p:nvPr/>
        </p:nvPicPr>
        <p:blipFill>
          <a:blip r:embed="rId6"/>
          <a:stretch>
            <a:fillRect/>
          </a:stretch>
        </p:blipFill>
        <p:spPr>
          <a:xfrm>
            <a:off x="6791417" y="2678809"/>
            <a:ext cx="3132447" cy="4094702"/>
          </a:xfrm>
          <a:prstGeom prst="rect">
            <a:avLst/>
          </a:prstGeom>
        </p:spPr>
      </p:pic>
      <p:pic>
        <p:nvPicPr>
          <p:cNvPr id="2" name="Audio 1">
            <a:hlinkClick r:id="" action="ppaction://media"/>
            <a:extLst>
              <a:ext uri="{FF2B5EF4-FFF2-40B4-BE49-F238E27FC236}">
                <a16:creationId xmlns:a16="http://schemas.microsoft.com/office/drawing/2014/main" id="{04EE7F1F-87A0-44CC-98A2-0B9BB3DD3C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215636"/>
      </p:ext>
    </p:extLst>
  </p:cSld>
  <p:clrMapOvr>
    <a:masterClrMapping/>
  </p:clrMapOvr>
  <mc:AlternateContent xmlns:mc="http://schemas.openxmlformats.org/markup-compatibility/2006">
    <mc:Choice xmlns:p14="http://schemas.microsoft.com/office/powerpoint/2010/main" Requires="p14">
      <p:transition spd="slow" p14:dur="2000" advTm="18544"/>
    </mc:Choice>
    <mc:Fallback>
      <p:transition spd="slow" advTm="1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7E1-65AE-4713-A6A8-5D58ADE98A80}"/>
              </a:ext>
            </a:extLst>
          </p:cNvPr>
          <p:cNvSpPr>
            <a:spLocks noGrp="1"/>
          </p:cNvSpPr>
          <p:nvPr>
            <p:ph type="title"/>
          </p:nvPr>
        </p:nvSpPr>
        <p:spPr/>
        <p:txBody>
          <a:bodyPr>
            <a:normAutofit fontScale="90000"/>
          </a:bodyPr>
          <a:lstStyle/>
          <a:p>
            <a:pPr algn="ctr"/>
            <a:r>
              <a:rPr lang="en-US" dirty="0"/>
              <a:t>In your moment of need, </a:t>
            </a:r>
            <a:br>
              <a:rPr lang="en-US" dirty="0"/>
            </a:br>
            <a:r>
              <a:rPr lang="en-US" dirty="0"/>
              <a:t>call the </a:t>
            </a:r>
            <a:r>
              <a:rPr lang="en-US" b="1" dirty="0">
                <a:solidFill>
                  <a:srgbClr val="FF0000"/>
                </a:solidFill>
              </a:rPr>
              <a:t>Parents with Disabilities Resource Team</a:t>
            </a:r>
          </a:p>
        </p:txBody>
      </p:sp>
      <p:sp>
        <p:nvSpPr>
          <p:cNvPr id="3" name="Content Placeholder 2">
            <a:extLst>
              <a:ext uri="{FF2B5EF4-FFF2-40B4-BE49-F238E27FC236}">
                <a16:creationId xmlns:a16="http://schemas.microsoft.com/office/drawing/2014/main" id="{360414D4-4170-4A52-BB21-331FCC4E310C}"/>
              </a:ext>
            </a:extLst>
          </p:cNvPr>
          <p:cNvSpPr>
            <a:spLocks noGrp="1"/>
          </p:cNvSpPr>
          <p:nvPr>
            <p:ph idx="1"/>
          </p:nvPr>
        </p:nvSpPr>
        <p:spPr/>
        <p:txBody>
          <a:bodyPr>
            <a:normAutofit fontScale="92500" lnSpcReduction="20000"/>
          </a:bodyPr>
          <a:lstStyle/>
          <a:p>
            <a:pPr marL="0" indent="0">
              <a:buNone/>
            </a:pPr>
            <a:r>
              <a:rPr lang="en-US" dirty="0"/>
              <a:t>When presented with a case involving a parent with a disability, the team will:</a:t>
            </a:r>
          </a:p>
          <a:p>
            <a:pPr lvl="0"/>
            <a:r>
              <a:rPr lang="en-US" dirty="0"/>
              <a:t>Help you </a:t>
            </a:r>
            <a:r>
              <a:rPr lang="en-US" b="1" dirty="0"/>
              <a:t>understand the nature of the parent’s disability</a:t>
            </a:r>
            <a:r>
              <a:rPr lang="en-US" dirty="0"/>
              <a:t>.</a:t>
            </a:r>
          </a:p>
          <a:p>
            <a:pPr lvl="0"/>
            <a:r>
              <a:rPr lang="en-US" dirty="0"/>
              <a:t>Discuss how </a:t>
            </a:r>
            <a:r>
              <a:rPr lang="en-US" b="1" dirty="0"/>
              <a:t>your</a:t>
            </a:r>
            <a:r>
              <a:rPr lang="en-US" dirty="0"/>
              <a:t> </a:t>
            </a:r>
            <a:r>
              <a:rPr lang="en-US" b="1" dirty="0"/>
              <a:t>services can be adapted </a:t>
            </a:r>
            <a:r>
              <a:rPr lang="en-US" dirty="0"/>
              <a:t>to meet the parent’s unique needs.</a:t>
            </a:r>
          </a:p>
          <a:p>
            <a:pPr lvl="0"/>
            <a:r>
              <a:rPr lang="en-US" dirty="0"/>
              <a:t>Recommend </a:t>
            </a:r>
            <a:r>
              <a:rPr lang="en-US" b="1" dirty="0"/>
              <a:t>disability resources </a:t>
            </a:r>
            <a:r>
              <a:rPr lang="en-US" dirty="0"/>
              <a:t>that may benefit the family.</a:t>
            </a:r>
          </a:p>
          <a:p>
            <a:pPr lvl="0"/>
            <a:r>
              <a:rPr lang="en-US" dirty="0"/>
              <a:t>Recommend </a:t>
            </a:r>
            <a:r>
              <a:rPr lang="en-US" b="1" dirty="0"/>
              <a:t>community resources </a:t>
            </a:r>
            <a:r>
              <a:rPr lang="en-US" dirty="0"/>
              <a:t>that may benefit the family and discuss ways to make the programs accessible to the parent.</a:t>
            </a:r>
          </a:p>
          <a:p>
            <a:pPr lvl="0"/>
            <a:r>
              <a:rPr lang="en-US" b="1" dirty="0"/>
              <a:t>Brainstorm solutions </a:t>
            </a:r>
            <a:r>
              <a:rPr lang="en-US" dirty="0"/>
              <a:t>to specific challenges and/or safety concerns that you have about the parent.</a:t>
            </a:r>
          </a:p>
          <a:p>
            <a:pPr lvl="0"/>
            <a:r>
              <a:rPr lang="en-US" dirty="0"/>
              <a:t>Whenever possible, help identify or nurture potential </a:t>
            </a:r>
            <a:r>
              <a:rPr lang="en-US" b="1" dirty="0"/>
              <a:t>long term supports </a:t>
            </a:r>
            <a:r>
              <a:rPr lang="en-US" dirty="0"/>
              <a:t>within the parent’s natural environment or areas of interest.</a:t>
            </a:r>
          </a:p>
          <a:p>
            <a:endParaRPr lang="en-US" dirty="0"/>
          </a:p>
        </p:txBody>
      </p:sp>
      <p:pic>
        <p:nvPicPr>
          <p:cNvPr id="4" name="Audio 3">
            <a:hlinkClick r:id="" action="ppaction://media"/>
            <a:extLst>
              <a:ext uri="{FF2B5EF4-FFF2-40B4-BE49-F238E27FC236}">
                <a16:creationId xmlns:a16="http://schemas.microsoft.com/office/drawing/2014/main" id="{EBF08A1D-96D8-4A66-AB1C-2F441AC02C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2835588"/>
      </p:ext>
    </p:extLst>
  </p:cSld>
  <p:clrMapOvr>
    <a:masterClrMapping/>
  </p:clrMapOvr>
  <mc:AlternateContent xmlns:mc="http://schemas.openxmlformats.org/markup-compatibility/2006">
    <mc:Choice xmlns:p14="http://schemas.microsoft.com/office/powerpoint/2010/main" Requires="p14">
      <p:transition spd="slow" p14:dur="2000" advTm="74571"/>
    </mc:Choice>
    <mc:Fallback>
      <p:transition spd="slow" advTm="7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609" t="25844" r="5480" b="22798"/>
          <a:stretch/>
        </p:blipFill>
        <p:spPr>
          <a:xfrm>
            <a:off x="2208605" y="647695"/>
            <a:ext cx="7334524" cy="3273779"/>
          </a:xfrm>
          <a:prstGeom prst="rect">
            <a:avLst/>
          </a:prstGeom>
        </p:spPr>
      </p:pic>
      <p:pic>
        <p:nvPicPr>
          <p:cNvPr id="4" name="Picture 3"/>
          <p:cNvPicPr>
            <a:picLocks noChangeAspect="1"/>
          </p:cNvPicPr>
          <p:nvPr/>
        </p:nvPicPr>
        <p:blipFill>
          <a:blip r:embed="rId5"/>
          <a:stretch>
            <a:fillRect/>
          </a:stretch>
        </p:blipFill>
        <p:spPr>
          <a:xfrm>
            <a:off x="1128889" y="3799728"/>
            <a:ext cx="9881378" cy="2865930"/>
          </a:xfrm>
          <a:prstGeom prst="rect">
            <a:avLst/>
          </a:prstGeom>
        </p:spPr>
      </p:pic>
      <p:sp>
        <p:nvSpPr>
          <p:cNvPr id="5" name="Rectangle 4"/>
          <p:cNvSpPr/>
          <p:nvPr/>
        </p:nvSpPr>
        <p:spPr>
          <a:xfrm>
            <a:off x="1948293" y="0"/>
            <a:ext cx="7594836"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“Moment of Need” We Can Help</a:t>
            </a:r>
            <a:endParaRPr lang="en-US" dirty="0"/>
          </a:p>
        </p:txBody>
      </p:sp>
      <p:pic>
        <p:nvPicPr>
          <p:cNvPr id="2" name="Audio 1">
            <a:hlinkClick r:id="" action="ppaction://media"/>
            <a:extLst>
              <a:ext uri="{FF2B5EF4-FFF2-40B4-BE49-F238E27FC236}">
                <a16:creationId xmlns:a16="http://schemas.microsoft.com/office/drawing/2014/main" id="{8E084599-2122-473F-AF39-484414A8C4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9511297"/>
      </p:ext>
    </p:extLst>
  </p:cSld>
  <p:clrMapOvr>
    <a:masterClrMapping/>
  </p:clrMapOvr>
  <mc:AlternateContent xmlns:mc="http://schemas.openxmlformats.org/markup-compatibility/2006">
    <mc:Choice xmlns:p14="http://schemas.microsoft.com/office/powerpoint/2010/main" Requires="p14">
      <p:transition spd="slow" p14:dur="2000" advTm="13415"/>
    </mc:Choice>
    <mc:Fallback>
      <p:transition spd="slow" advTm="1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FBA0-3D1A-4882-A27A-583097E430F1}"/>
              </a:ext>
            </a:extLst>
          </p:cNvPr>
          <p:cNvSpPr>
            <a:spLocks noGrp="1"/>
          </p:cNvSpPr>
          <p:nvPr>
            <p:ph type="title"/>
          </p:nvPr>
        </p:nvSpPr>
        <p:spPr/>
        <p:txBody>
          <a:bodyPr/>
          <a:lstStyle/>
          <a:p>
            <a:r>
              <a:rPr lang="en-US" dirty="0"/>
              <a:t>Consultation outcomes</a:t>
            </a:r>
          </a:p>
        </p:txBody>
      </p:sp>
      <p:graphicFrame>
        <p:nvGraphicFramePr>
          <p:cNvPr id="4" name="Content Placeholder 3">
            <a:extLst>
              <a:ext uri="{FF2B5EF4-FFF2-40B4-BE49-F238E27FC236}">
                <a16:creationId xmlns:a16="http://schemas.microsoft.com/office/drawing/2014/main" id="{2090E8BB-6FFC-4C4C-95F5-0FC1FA434462}"/>
              </a:ext>
            </a:extLst>
          </p:cNvPr>
          <p:cNvGraphicFramePr>
            <a:graphicFrameLocks noGrp="1"/>
          </p:cNvGraphicFramePr>
          <p:nvPr>
            <p:ph idx="1"/>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37A0AFE3-61E6-441A-9818-8C79C05FA1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690959"/>
      </p:ext>
    </p:extLst>
  </p:cSld>
  <p:clrMapOvr>
    <a:masterClrMapping/>
  </p:clrMapOvr>
  <mc:AlternateContent xmlns:mc="http://schemas.openxmlformats.org/markup-compatibility/2006">
    <mc:Choice xmlns:p14="http://schemas.microsoft.com/office/powerpoint/2010/main" Requires="p14">
      <p:transition spd="slow" p14:dur="2000" advTm="22028"/>
    </mc:Choice>
    <mc:Fallback>
      <p:transition spd="slow" advTm="2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OG Logo">
            <a:hlinkClick r:id="rId4"/>
            <a:extLst>
              <a:ext uri="{FF2B5EF4-FFF2-40B4-BE49-F238E27FC236}">
                <a16:creationId xmlns:a16="http://schemas.microsoft.com/office/drawing/2014/main" id="{C0AA82A8-C57F-4906-AF1B-5FBCC565E18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5850" y="704850"/>
            <a:ext cx="2095500" cy="571500"/>
          </a:xfrm>
          <a:prstGeom prst="rect">
            <a:avLst/>
          </a:prstGeom>
          <a:noFill/>
          <a:ln>
            <a:noFill/>
          </a:ln>
        </p:spPr>
      </p:pic>
      <p:sp>
        <p:nvSpPr>
          <p:cNvPr id="5" name="Rectangle 4">
            <a:extLst>
              <a:ext uri="{FF2B5EF4-FFF2-40B4-BE49-F238E27FC236}">
                <a16:creationId xmlns:a16="http://schemas.microsoft.com/office/drawing/2014/main" id="{A3E79623-E71D-41C1-A743-A3ABC1A772D7}"/>
              </a:ext>
            </a:extLst>
          </p:cNvPr>
          <p:cNvSpPr/>
          <p:nvPr/>
        </p:nvSpPr>
        <p:spPr>
          <a:xfrm>
            <a:off x="304800" y="1752006"/>
            <a:ext cx="5117432" cy="4845557"/>
          </a:xfrm>
          <a:prstGeom prst="rect">
            <a:avLst/>
          </a:prstGeom>
        </p:spPr>
        <p:txBody>
          <a:bodyPr wrap="square">
            <a:spAutoFit/>
          </a:bodyPr>
          <a:lstStyle/>
          <a:p>
            <a:pPr>
              <a:lnSpc>
                <a:spcPct val="107000"/>
              </a:lnSpc>
              <a:spcAft>
                <a:spcPts val="800"/>
              </a:spcAft>
            </a:pP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This </a:t>
            </a: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6"/>
              </a:rPr>
              <a:t>recorded slide program</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en-US" b="1"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Reproductive Health Care for Women with Disabilities </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assists women's health care clinicians with office skills to assist with their care of women with physical, developmental or sensory disabilities giving specific information for reproductive health care. This program was recorded by Raymond L Cox, Jr., MD, MBA, FACOG and Caroline Signore, MD, MPH, FACOG. Elisabeth Quint, MD, FACOG served as faculty chair.</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A </a:t>
            </a:r>
            <a:r>
              <a:rPr lang="en-US" b="1" dirty="0" err="1">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Powerpoint</a:t>
            </a:r>
            <a:r>
              <a:rPr lang="en-US" b="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presentation with scripted notes is available for download.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C9F5F43-60AD-4572-B7AA-19E60B4CBAC7}"/>
              </a:ext>
            </a:extLst>
          </p:cNvPr>
          <p:cNvGraphicFramePr>
            <a:graphicFrameLocks noGrp="1"/>
          </p:cNvGraphicFramePr>
          <p:nvPr/>
        </p:nvGraphicFramePr>
        <p:xfrm>
          <a:off x="6585284" y="433138"/>
          <a:ext cx="4572000" cy="5967662"/>
        </p:xfrm>
        <a:graphic>
          <a:graphicData uri="http://schemas.openxmlformats.org/drawingml/2006/table">
            <a:tbl>
              <a:tblPr firstRow="1" firstCol="1" bandRow="1">
                <a:tableStyleId>{5C22544A-7EE6-4342-B048-85BDC9FD1C3A}</a:tableStyleId>
              </a:tblPr>
              <a:tblGrid>
                <a:gridCol w="4527550">
                  <a:extLst>
                    <a:ext uri="{9D8B030D-6E8A-4147-A177-3AD203B41FA5}">
                      <a16:colId xmlns:a16="http://schemas.microsoft.com/office/drawing/2014/main" val="873643349"/>
                    </a:ext>
                  </a:extLst>
                </a:gridCol>
                <a:gridCol w="44450">
                  <a:extLst>
                    <a:ext uri="{9D8B030D-6E8A-4147-A177-3AD203B41FA5}">
                      <a16:colId xmlns:a16="http://schemas.microsoft.com/office/drawing/2014/main" val="3483314916"/>
                    </a:ext>
                  </a:extLst>
                </a:gridCol>
              </a:tblGrid>
              <a:tr h="596766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rPr>
                        <a:t>Disability facts</a:t>
                      </a:r>
                      <a:br>
                        <a:rPr lang="en-US" sz="1800" dirty="0">
                          <a:effectLst/>
                        </a:rPr>
                      </a:br>
                      <a:r>
                        <a:rPr lang="en-US" sz="1800" dirty="0">
                          <a:effectLst/>
                        </a:rPr>
                        <a:t>Sexuality</a:t>
                      </a:r>
                      <a:br>
                        <a:rPr lang="en-US" sz="1800" dirty="0">
                          <a:effectLst/>
                        </a:rPr>
                      </a:br>
                      <a:r>
                        <a:rPr lang="en-US" sz="1800" dirty="0">
                          <a:effectLst/>
                        </a:rPr>
                        <a:t>The GYN examination            </a:t>
                      </a:r>
                      <a:br>
                        <a:rPr lang="en-US" sz="1800" dirty="0">
                          <a:effectLst/>
                        </a:rPr>
                      </a:br>
                      <a:r>
                        <a:rPr lang="en-US" sz="1800" dirty="0">
                          <a:effectLst/>
                        </a:rPr>
                        <a:t>Psychosocial issues</a:t>
                      </a:r>
                      <a:br>
                        <a:rPr lang="en-US" sz="1800" dirty="0">
                          <a:effectLst/>
                        </a:rPr>
                      </a:br>
                      <a:r>
                        <a:rPr lang="en-US" sz="1800" dirty="0">
                          <a:effectLst/>
                        </a:rPr>
                        <a:t>GYN Health Screening</a:t>
                      </a:r>
                      <a:br>
                        <a:rPr lang="en-US" sz="1800" dirty="0">
                          <a:effectLst/>
                        </a:rPr>
                      </a:br>
                      <a:r>
                        <a:rPr lang="en-US" sz="1800" dirty="0">
                          <a:effectLst/>
                        </a:rPr>
                        <a:t>Contraception</a:t>
                      </a:r>
                      <a:br>
                        <a:rPr lang="en-US" sz="1800" dirty="0">
                          <a:effectLst/>
                        </a:rPr>
                      </a:br>
                      <a:r>
                        <a:rPr lang="en-US" sz="1800" dirty="0">
                          <a:effectLst/>
                        </a:rPr>
                        <a:t>Menses and AUB</a:t>
                      </a:r>
                      <a:br>
                        <a:rPr lang="en-US" sz="1800" dirty="0">
                          <a:effectLst/>
                        </a:rPr>
                      </a:br>
                      <a:r>
                        <a:rPr lang="en-US" sz="1800" dirty="0">
                          <a:effectLst/>
                        </a:rPr>
                        <a:t>Pregnancy and Parenting</a:t>
                      </a:r>
                      <a:br>
                        <a:rPr lang="en-US" sz="1800" dirty="0">
                          <a:effectLst/>
                        </a:rPr>
                      </a:br>
                      <a:r>
                        <a:rPr lang="en-US" sz="1800" dirty="0" err="1">
                          <a:effectLst/>
                        </a:rPr>
                        <a:t>BladderBowel</a:t>
                      </a:r>
                      <a:r>
                        <a:rPr lang="en-US" sz="1800" dirty="0">
                          <a:effectLst/>
                        </a:rPr>
                        <a:t> Considerations</a:t>
                      </a:r>
                      <a:br>
                        <a:rPr lang="en-US" sz="1800" dirty="0">
                          <a:effectLst/>
                        </a:rPr>
                      </a:br>
                      <a:r>
                        <a:rPr lang="en-US" sz="1800" dirty="0">
                          <a:effectLst/>
                        </a:rPr>
                        <a:t>Diet, Weight and Exercise</a:t>
                      </a:r>
                      <a:br>
                        <a:rPr lang="en-US" sz="1800" dirty="0">
                          <a:effectLst/>
                        </a:rPr>
                      </a:br>
                      <a:r>
                        <a:rPr lang="en-US" sz="1800" dirty="0">
                          <a:effectLst/>
                        </a:rPr>
                        <a:t>Adolescent Issues</a:t>
                      </a:r>
                      <a:br>
                        <a:rPr lang="en-US" sz="1800" dirty="0">
                          <a:effectLst/>
                        </a:rPr>
                      </a:br>
                      <a:r>
                        <a:rPr lang="en-US" sz="1800" dirty="0">
                          <a:effectLst/>
                        </a:rPr>
                        <a:t>Aging and Osteoporosis</a:t>
                      </a:r>
                      <a:br>
                        <a:rPr lang="en-US" sz="1800" dirty="0">
                          <a:effectLst/>
                        </a:rPr>
                      </a:br>
                      <a:r>
                        <a:rPr lang="en-US" sz="1800" dirty="0">
                          <a:effectLst/>
                        </a:rPr>
                        <a:t>Mobility disabilities</a:t>
                      </a:r>
                      <a:br>
                        <a:rPr lang="en-US" sz="1800" dirty="0">
                          <a:effectLst/>
                        </a:rPr>
                      </a:br>
                      <a:r>
                        <a:rPr lang="en-US" sz="1800" dirty="0">
                          <a:effectLst/>
                        </a:rPr>
                        <a:t>Intellectual and Developmental Disabilities</a:t>
                      </a:r>
                      <a:br>
                        <a:rPr lang="en-US" sz="1800" dirty="0">
                          <a:effectLst/>
                        </a:rPr>
                      </a:br>
                      <a:r>
                        <a:rPr lang="en-US" sz="1800" dirty="0">
                          <a:effectLst/>
                        </a:rPr>
                        <a:t>Sensory Disabilities</a:t>
                      </a:r>
                      <a:br>
                        <a:rPr lang="en-US" sz="1800" dirty="0">
                          <a:effectLst/>
                        </a:rPr>
                      </a:br>
                      <a:r>
                        <a:rPr lang="en-US" sz="1800" dirty="0">
                          <a:effectLst/>
                        </a:rPr>
                        <a:t>ADA Requirements and Incentives</a:t>
                      </a:r>
                      <a:br>
                        <a:rPr lang="en-US" sz="1800" dirty="0">
                          <a:effectLst/>
                        </a:rPr>
                      </a:br>
                      <a:r>
                        <a:rPr lang="en-US" sz="1800" dirty="0">
                          <a:effectLst/>
                        </a:rPr>
                        <a:t>Disability Culture</a:t>
                      </a:r>
                      <a:br>
                        <a:rPr lang="en-US" sz="1800" dirty="0">
                          <a:effectLst/>
                        </a:rPr>
                      </a:br>
                      <a:r>
                        <a:rPr lang="en-US" sz="1800" dirty="0">
                          <a:effectLst/>
                        </a:rPr>
                        <a:t>Access and Office Solutions</a:t>
                      </a:r>
                      <a:br>
                        <a:rPr lang="en-US" sz="1800" dirty="0">
                          <a:effectLst/>
                        </a:rPr>
                      </a:br>
                      <a:r>
                        <a:rPr lang="en-US" sz="1800" dirty="0">
                          <a:effectLst/>
                        </a:rPr>
                        <a:t>Extensive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tc>
                  <a:txBody>
                    <a:bodyPr/>
                    <a:lstStyle/>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tc>
                <a:extLst>
                  <a:ext uri="{0D108BD9-81ED-4DB2-BD59-A6C34878D82A}">
                    <a16:rowId xmlns:a16="http://schemas.microsoft.com/office/drawing/2014/main" val="165794583"/>
                  </a:ext>
                </a:extLst>
              </a:tr>
            </a:tbl>
          </a:graphicData>
        </a:graphic>
      </p:graphicFrame>
      <p:pic>
        <p:nvPicPr>
          <p:cNvPr id="2" name="Audio 1">
            <a:hlinkClick r:id="" action="ppaction://media"/>
            <a:extLst>
              <a:ext uri="{FF2B5EF4-FFF2-40B4-BE49-F238E27FC236}">
                <a16:creationId xmlns:a16="http://schemas.microsoft.com/office/drawing/2014/main" id="{C361D441-6C3B-4F1A-BB4E-E2AF0EA6D7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3260649"/>
      </p:ext>
    </p:extLst>
  </p:cSld>
  <p:clrMapOvr>
    <a:masterClrMapping/>
  </p:clrMapOvr>
  <mc:AlternateContent xmlns:mc="http://schemas.openxmlformats.org/markup-compatibility/2006">
    <mc:Choice xmlns:p14="http://schemas.microsoft.com/office/powerpoint/2010/main" Requires="p14">
      <p:transition spd="slow" p14:dur="2000" advTm="45559"/>
    </mc:Choice>
    <mc:Fallback>
      <p:transition spd="slow" advTm="45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 for you, the parents, their providers &amp; their natural supports</a:t>
            </a:r>
          </a:p>
        </p:txBody>
      </p:sp>
      <p:sp>
        <p:nvSpPr>
          <p:cNvPr id="3" name="Content Placeholder 2"/>
          <p:cNvSpPr>
            <a:spLocks noGrp="1"/>
          </p:cNvSpPr>
          <p:nvPr>
            <p:ph idx="1"/>
          </p:nvPr>
        </p:nvSpPr>
        <p:spPr/>
        <p:txBody>
          <a:bodyPr>
            <a:normAutofit lnSpcReduction="10000"/>
          </a:bodyPr>
          <a:lstStyle/>
          <a:p>
            <a:r>
              <a:rPr lang="en-US" sz="3600" dirty="0"/>
              <a:t>Resource guide for providers supporting parents with disabilities  (LINK)</a:t>
            </a:r>
          </a:p>
          <a:p>
            <a:pPr marL="0" indent="0">
              <a:buNone/>
            </a:pPr>
            <a:r>
              <a:rPr lang="en-US" sz="3600" dirty="0">
                <a:hlinkClick r:id="rId4"/>
              </a:rPr>
              <a:t>http://soonersuccess.ouhsc.edu/ServicesPrograms/SupportingParentswithDisabilities.aspx</a:t>
            </a:r>
            <a:endParaRPr lang="en-US" sz="3600" dirty="0"/>
          </a:p>
          <a:p>
            <a:pPr marL="0" indent="0">
              <a:buNone/>
            </a:pPr>
            <a:endParaRPr lang="en-US" sz="3600" dirty="0"/>
          </a:p>
          <a:p>
            <a:r>
              <a:rPr lang="en-US" sz="3600" dirty="0"/>
              <a:t>                              Supporting Oklahoma Parents with </a:t>
            </a:r>
          </a:p>
          <a:p>
            <a:pPr marL="0" indent="0">
              <a:buNone/>
            </a:pPr>
            <a:r>
              <a:rPr lang="en-US" sz="3600" dirty="0"/>
              <a:t>                                   Disabilities  (LINK)</a:t>
            </a:r>
          </a:p>
          <a:p>
            <a:pPr marL="0" indent="0">
              <a:buNone/>
            </a:pPr>
            <a:r>
              <a:rPr lang="en-US" sz="3600" dirty="0">
                <a:hlinkClick r:id="rId5"/>
              </a:rPr>
              <a:t>https://www.facebook.com/OKpwd/</a:t>
            </a:r>
            <a:r>
              <a:rPr lang="en-US" sz="3600" dirty="0"/>
              <a:t>  </a:t>
            </a:r>
          </a:p>
          <a:p>
            <a:pPr marL="0" indent="0">
              <a:buNone/>
            </a:pPr>
            <a:endParaRPr lang="en-US" dirty="0"/>
          </a:p>
        </p:txBody>
      </p:sp>
      <p:sp>
        <p:nvSpPr>
          <p:cNvPr id="4" name="AutoShape 2" descr="Image result for facebook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acebook logo"/>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593" y="4001294"/>
            <a:ext cx="3000375" cy="1524000"/>
          </a:xfrm>
          <a:prstGeom prst="rect">
            <a:avLst/>
          </a:prstGeom>
        </p:spPr>
      </p:pic>
      <p:pic>
        <p:nvPicPr>
          <p:cNvPr id="7" name="Audio 6">
            <a:hlinkClick r:id="" action="ppaction://media"/>
            <a:extLst>
              <a:ext uri="{FF2B5EF4-FFF2-40B4-BE49-F238E27FC236}">
                <a16:creationId xmlns:a16="http://schemas.microsoft.com/office/drawing/2014/main" id="{AF8073D1-505B-4B65-AFC3-59CD72ADED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985635"/>
      </p:ext>
    </p:extLst>
  </p:cSld>
  <p:clrMapOvr>
    <a:masterClrMapping/>
  </p:clrMapOvr>
  <mc:AlternateContent xmlns:mc="http://schemas.openxmlformats.org/markup-compatibility/2006">
    <mc:Choice xmlns:p14="http://schemas.microsoft.com/office/powerpoint/2010/main" Requires="p14">
      <p:transition spd="slow" p14:dur="2000" advTm="38468"/>
    </mc:Choice>
    <mc:Fallback>
      <p:transition spd="slow" advTm="3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erlin Sans FB" panose="020E0602020502020306" pitchFamily="34" charset="0"/>
              </a:rPr>
              <a:t>Advice for professionals from mothers with disabilities</a:t>
            </a:r>
          </a:p>
        </p:txBody>
      </p:sp>
      <p:sp>
        <p:nvSpPr>
          <p:cNvPr id="3" name="Content Placeholder 2"/>
          <p:cNvSpPr>
            <a:spLocks noGrp="1"/>
          </p:cNvSpPr>
          <p:nvPr>
            <p:ph idx="1"/>
          </p:nvPr>
        </p:nvSpPr>
        <p:spPr/>
        <p:txBody>
          <a:bodyPr>
            <a:normAutofit fontScale="40000" lnSpcReduction="20000"/>
          </a:bodyPr>
          <a:lstStyle/>
          <a:p>
            <a:endParaRPr lang="en-US" sz="8000" dirty="0"/>
          </a:p>
          <a:p>
            <a:r>
              <a:rPr lang="en-US" sz="8000" dirty="0"/>
              <a:t> </a:t>
            </a:r>
            <a:r>
              <a:rPr lang="en-US" sz="8000" i="1" dirty="0"/>
              <a:t>Don't ask [yes/no] questions about how we live. Ask how. 'How do you do X?' versus assume we don't.” </a:t>
            </a:r>
            <a:endParaRPr lang="en-US" sz="8000" dirty="0"/>
          </a:p>
          <a:p>
            <a:endParaRPr lang="en-US" sz="8000" dirty="0"/>
          </a:p>
          <a:p>
            <a:r>
              <a:rPr lang="en-US" sz="8000" i="1" dirty="0"/>
              <a:t>“Presume competence.” </a:t>
            </a:r>
            <a:endParaRPr lang="en-US" sz="8000" dirty="0"/>
          </a:p>
          <a:p>
            <a:endParaRPr lang="en-US" sz="8000" dirty="0"/>
          </a:p>
          <a:p>
            <a:r>
              <a:rPr lang="en-US" sz="8000" i="1" dirty="0"/>
              <a:t>“Understand that there is a long history of mistrust (for good reason) and that you are working within that context.” </a:t>
            </a:r>
            <a:endParaRPr lang="en-US" sz="8000" dirty="0"/>
          </a:p>
          <a:p>
            <a:endParaRPr lang="en-US" sz="8000" dirty="0"/>
          </a:p>
          <a:p>
            <a:endParaRPr lang="en-US" dirty="0"/>
          </a:p>
        </p:txBody>
      </p:sp>
      <p:pic>
        <p:nvPicPr>
          <p:cNvPr id="4" name="Audio 3">
            <a:hlinkClick r:id="" action="ppaction://media"/>
            <a:extLst>
              <a:ext uri="{FF2B5EF4-FFF2-40B4-BE49-F238E27FC236}">
                <a16:creationId xmlns:a16="http://schemas.microsoft.com/office/drawing/2014/main" id="{C02B803A-6CE3-417D-A913-38C8F402D4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0201401"/>
      </p:ext>
    </p:extLst>
  </p:cSld>
  <p:clrMapOvr>
    <a:masterClrMapping/>
  </p:clrMapOvr>
  <mc:AlternateContent xmlns:mc="http://schemas.openxmlformats.org/markup-compatibility/2006">
    <mc:Choice xmlns:p14="http://schemas.microsoft.com/office/powerpoint/2010/main" Requires="p14">
      <p:transition spd="slow" p14:dur="2000" advTm="37295"/>
    </mc:Choice>
    <mc:Fallback>
      <p:transition spd="slow" advTm="3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898"/>
            <a:ext cx="10515600" cy="5329065"/>
          </a:xfrm>
        </p:spPr>
        <p:txBody>
          <a:bodyPr>
            <a:normAutofit lnSpcReduction="10000"/>
          </a:bodyPr>
          <a:lstStyle/>
          <a:p>
            <a:r>
              <a:rPr lang="en-US" sz="3200" i="1" dirty="0"/>
              <a:t>“Don't act surprised at our success and our kids’ awesomeness.” </a:t>
            </a:r>
            <a:endParaRPr lang="en-US" sz="3200" dirty="0"/>
          </a:p>
          <a:p>
            <a:endParaRPr lang="en-US" sz="3200" dirty="0"/>
          </a:p>
          <a:p>
            <a:r>
              <a:rPr lang="en-US" sz="3200" i="1" dirty="0"/>
              <a:t>“Listen to all of our concerns instead of being dismissive, disabled moms often have heightened sensitivity levels.” </a:t>
            </a:r>
          </a:p>
          <a:p>
            <a:endParaRPr lang="en-US" sz="3200" i="1" dirty="0"/>
          </a:p>
          <a:p>
            <a:r>
              <a:rPr lang="en-US" sz="3200" i="1" dirty="0"/>
              <a:t>“Keep an open mind and help find resources instead of assuming [disabled mothers] can't do things.” </a:t>
            </a:r>
            <a:endParaRPr lang="en-US" sz="3200" dirty="0"/>
          </a:p>
          <a:p>
            <a:pPr marL="0" indent="0">
              <a:buNone/>
            </a:pPr>
            <a:endParaRPr lang="en-US" dirty="0"/>
          </a:p>
          <a:p>
            <a:pPr marL="0" indent="0">
              <a:buNone/>
            </a:pPr>
            <a:r>
              <a:rPr lang="en-US" dirty="0"/>
              <a:t>Source:  National Research Center for Parents with Disabilities, 2017.  </a:t>
            </a:r>
            <a:r>
              <a:rPr lang="en-US" dirty="0">
                <a:hlinkClick r:id="rId4"/>
              </a:rPr>
              <a:t>www.centerforparentswithdisabilities.org</a:t>
            </a: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DE2AE7A4-F952-44F6-8A44-E269E0662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127372"/>
      </p:ext>
    </p:extLst>
  </p:cSld>
  <p:clrMapOvr>
    <a:masterClrMapping/>
  </p:clrMapOvr>
  <mc:AlternateContent xmlns:mc="http://schemas.openxmlformats.org/markup-compatibility/2006">
    <mc:Choice xmlns:p14="http://schemas.microsoft.com/office/powerpoint/2010/main" Requires="p14">
      <p:transition spd="slow" p14:dur="2000" advTm="40108"/>
    </mc:Choice>
    <mc:Fallback>
      <p:transition spd="slow" advTm="4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bg2">
                    <a:lumMod val="25000"/>
                  </a:schemeClr>
                </a:solidFill>
              </a:rPr>
              <a:t>Questions?</a:t>
            </a:r>
          </a:p>
        </p:txBody>
      </p:sp>
      <p:sp>
        <p:nvSpPr>
          <p:cNvPr id="3" name="Content Placeholder 2"/>
          <p:cNvSpPr>
            <a:spLocks noGrp="1"/>
          </p:cNvSpPr>
          <p:nvPr>
            <p:ph idx="1"/>
          </p:nvPr>
        </p:nvSpPr>
        <p:spPr>
          <a:xfrm>
            <a:off x="928512" y="1690688"/>
            <a:ext cx="10515600" cy="2915708"/>
          </a:xfrm>
        </p:spPr>
        <p:txBody>
          <a:bodyPr>
            <a:normAutofit lnSpcReduction="10000"/>
          </a:bodyPr>
          <a:lstStyle/>
          <a:p>
            <a:pPr marL="0" indent="0" algn="ctr">
              <a:buNone/>
            </a:pPr>
            <a:r>
              <a:rPr lang="en-US" sz="3200" b="1" dirty="0"/>
              <a:t>Lisa Simmons</a:t>
            </a:r>
          </a:p>
          <a:p>
            <a:pPr marL="0" indent="0" algn="ctr">
              <a:buNone/>
            </a:pPr>
            <a:r>
              <a:rPr lang="en-US" dirty="0"/>
              <a:t>Project Coordinator, Supporting Parents with Disabilities</a:t>
            </a:r>
          </a:p>
          <a:p>
            <a:pPr marL="0" indent="0" algn="ctr">
              <a:buNone/>
            </a:pPr>
            <a:r>
              <a:rPr lang="en-US" dirty="0"/>
              <a:t>Region 1 Sooner SUCCESS Coordinator</a:t>
            </a:r>
          </a:p>
          <a:p>
            <a:pPr marL="0" indent="0" algn="ctr">
              <a:buNone/>
            </a:pPr>
            <a:r>
              <a:rPr lang="en-US" dirty="0">
                <a:hlinkClick r:id="rId4"/>
              </a:rPr>
              <a:t>Lisa-simmons@ouhsc.edu</a:t>
            </a:r>
            <a:endParaRPr lang="en-US" dirty="0"/>
          </a:p>
          <a:p>
            <a:pPr marL="0" indent="0" algn="ctr">
              <a:buNone/>
            </a:pPr>
            <a:r>
              <a:rPr lang="en-US" dirty="0"/>
              <a:t>580-747-1004</a:t>
            </a:r>
          </a:p>
          <a:p>
            <a:pPr marL="0" indent="0" algn="ctr">
              <a:buNone/>
            </a:pPr>
            <a:r>
              <a:rPr lang="en-US" sz="3200" dirty="0"/>
              <a:t>soonersuccess.ouhsc.edu</a:t>
            </a:r>
          </a:p>
          <a:p>
            <a:pPr marL="0" indent="0">
              <a:buNone/>
            </a:pP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381" y="4719285"/>
            <a:ext cx="4986528" cy="1426464"/>
          </a:xfrm>
          <a:prstGeom prst="rect">
            <a:avLst/>
          </a:prstGeom>
        </p:spPr>
      </p:pic>
      <p:pic>
        <p:nvPicPr>
          <p:cNvPr id="4" name="Audio 3">
            <a:hlinkClick r:id="" action="ppaction://media"/>
            <a:extLst>
              <a:ext uri="{FF2B5EF4-FFF2-40B4-BE49-F238E27FC236}">
                <a16:creationId xmlns:a16="http://schemas.microsoft.com/office/drawing/2014/main" id="{D1C77DE8-B154-4CD7-832A-458CC4B65A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2117094"/>
      </p:ext>
    </p:extLst>
  </p:cSld>
  <p:clrMapOvr>
    <a:masterClrMapping/>
  </p:clrMapOvr>
  <mc:AlternateContent xmlns:mc="http://schemas.openxmlformats.org/markup-compatibility/2006">
    <mc:Choice xmlns:p14="http://schemas.microsoft.com/office/powerpoint/2010/main" Requires="p14">
      <p:transition spd="slow" p14:dur="2000" advTm="19008"/>
    </mc:Choice>
    <mc:Fallback>
      <p:transition spd="slow" advTm="1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516A07-7656-435E-8A16-D9789BE72920}"/>
              </a:ext>
            </a:extLst>
          </p:cNvPr>
          <p:cNvSpPr/>
          <p:nvPr/>
        </p:nvSpPr>
        <p:spPr>
          <a:xfrm>
            <a:off x="545432" y="298073"/>
            <a:ext cx="11261557" cy="388696"/>
          </a:xfrm>
          <a:prstGeom prst="rect">
            <a:avLst/>
          </a:prstGeom>
        </p:spPr>
        <p:txBody>
          <a:bodyPr wrap="square">
            <a:spAutoFit/>
          </a:bodyPr>
          <a:lstStyle/>
          <a:p>
            <a:pPr>
              <a:lnSpc>
                <a:spcPct val="107000"/>
              </a:lnSpc>
              <a:spcAft>
                <a:spcPts val="800"/>
              </a:spcAft>
            </a:pP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409E62D-7C67-4E5F-BA72-326A49A55581}"/>
              </a:ext>
            </a:extLst>
          </p:cNvPr>
          <p:cNvSpPr/>
          <p:nvPr/>
        </p:nvSpPr>
        <p:spPr>
          <a:xfrm>
            <a:off x="617620" y="298073"/>
            <a:ext cx="11117179" cy="6423938"/>
          </a:xfrm>
          <a:prstGeom prst="rect">
            <a:avLst/>
          </a:prstGeom>
        </p:spPr>
        <p:txBody>
          <a:bodyPr wrap="square">
            <a:spAutoFit/>
          </a:bodyPr>
          <a:lstStyle/>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4"/>
              </a:rPr>
              <a:t>Part 1</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includes an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overview</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of the program,</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The Scope of Disability in Women,</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and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Psychosocial Issues</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5"/>
              </a:rPr>
              <a:t>Part 2</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includes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The GYN Examination,</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GYN Health Screening, Sexually Transmitted Disease and Skin Examination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6"/>
              </a:rPr>
              <a:t>Part 3</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encompasses Medical and Reproductive Considerations. Modules include: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Contraception; Menses and Abnormal Uterine Bleeding; Pregnancy and Parenting; Urinary and Bowel Considerations; Diet, Physical Activity and Weight; Adolescent Health; and Aging and Osteoporosis. </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7"/>
              </a:rPr>
              <a:t>Part 4</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encompasses Reproductive Health Specific to Disability. Modules include: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Spinal Cord Injury, Spina Bifida, Multiple Sclerosis, Cerebral Palsy, Intellectual and Developmental Disabilities, and Sensory Disabilities.</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8"/>
              </a:rPr>
              <a:t>Part 5</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encompasses Access to Health Care. Modules include: </a:t>
            </a:r>
            <a:r>
              <a:rPr lang="en-US" i="1"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ADA Requirements and Incentives, Disability Culture, and  Universal Design/Office Practice Solutions</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Courier New" panose="02070309020205020404" pitchFamily="49" charset="0"/>
              <a:buChar char="o"/>
              <a:tabLst>
                <a:tab pos="457200" algn="l"/>
              </a:tabLst>
            </a:pPr>
            <a:r>
              <a:rPr lang="en-US" dirty="0">
                <a:solidFill>
                  <a:srgbClr val="3366CC"/>
                </a:solidFill>
                <a:latin typeface="Lucida Sans Unicode" panose="020B0602030504020204" pitchFamily="34" charset="0"/>
                <a:ea typeface="Times New Roman" panose="02020603050405020304" pitchFamily="18" charset="0"/>
                <a:cs typeface="Times New Roman" panose="02020603050405020304" pitchFamily="18" charset="0"/>
                <a:hlinkClick r:id="rId9"/>
              </a:rPr>
              <a:t>Part 6</a:t>
            </a:r>
            <a:r>
              <a:rPr lang="en-US" dirty="0">
                <a:solidFill>
                  <a:srgbClr val="555555"/>
                </a:solidFill>
                <a:latin typeface="Lucida Sans Unicode" panose="020B0602030504020204" pitchFamily="34" charset="0"/>
                <a:ea typeface="Times New Roman" panose="02020603050405020304" pitchFamily="18" charset="0"/>
                <a:cs typeface="Times New Roman" panose="02020603050405020304" pitchFamily="18" charset="0"/>
              </a:rPr>
              <a:t> is the Resources Section with links to resources for providers, patients and those who care for them.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Found online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u="none" strike="noStrike" dirty="0">
                <a:solidFill>
                  <a:srgbClr val="3366CC"/>
                </a:solidFill>
                <a:effectLst/>
                <a:latin typeface="Calibri" panose="020F0502020204030204" pitchFamily="34" charset="0"/>
                <a:ea typeface="Calibri" panose="020F0502020204030204" pitchFamily="34" charset="0"/>
                <a:cs typeface="Times New Roman" panose="02020603050405020304" pitchFamily="18" charset="0"/>
                <a:hlinkClick r:id="rId10"/>
              </a:rPr>
              <a:t>http://www.acog.org/About-ACOG/ACOG-Departments/Women-with-Disabilities/Interactive-site-for-clinicians-serving-women-with-disabilities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40D60CAE-67B0-482B-965C-F37F7CD6749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4384157"/>
      </p:ext>
    </p:extLst>
  </p:cSld>
  <p:clrMapOvr>
    <a:masterClrMapping/>
  </p:clrMapOvr>
  <mc:AlternateContent xmlns:mc="http://schemas.openxmlformats.org/markup-compatibility/2006">
    <mc:Choice xmlns:p14="http://schemas.microsoft.com/office/powerpoint/2010/main" Requires="p14">
      <p:transition spd="slow" p14:dur="2000" advTm="8407"/>
    </mc:Choice>
    <mc:Fallback>
      <p:transition spd="slow" advTm="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2734322" y="365125"/>
            <a:ext cx="8619478" cy="1325563"/>
          </a:xfrm>
        </p:spPr>
        <p:txBody>
          <a:bodyPr/>
          <a:lstStyle/>
          <a:p>
            <a:r>
              <a:rPr lang="en-US" dirty="0"/>
              <a:t>Parents who have physical disabilities</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398712"/>
          </a:xfrm>
        </p:spPr>
        <p:txBody>
          <a:bodyPr>
            <a:normAutofit lnSpcReduction="10000"/>
          </a:bodyPr>
          <a:lstStyle/>
          <a:p>
            <a:pPr marL="0" indent="0">
              <a:buNone/>
            </a:pPr>
            <a:r>
              <a:rPr lang="en-US" dirty="0"/>
              <a:t>KNOW:  </a:t>
            </a:r>
          </a:p>
          <a:p>
            <a:pPr lvl="0"/>
            <a:r>
              <a:rPr lang="en-US" dirty="0"/>
              <a:t>Can be </a:t>
            </a:r>
            <a:r>
              <a:rPr lang="en-US" b="1" dirty="0"/>
              <a:t>mild or cause significant </a:t>
            </a:r>
            <a:r>
              <a:rPr lang="en-US" dirty="0"/>
              <a:t>limitations to movement, strength, and endurance.</a:t>
            </a:r>
          </a:p>
          <a:p>
            <a:pPr lvl="0"/>
            <a:r>
              <a:rPr lang="en-US" dirty="0"/>
              <a:t>Usually requires the use of </a:t>
            </a:r>
            <a:r>
              <a:rPr lang="en-US" b="1" dirty="0"/>
              <a:t>assistive technology and environmental modification.</a:t>
            </a:r>
          </a:p>
          <a:p>
            <a:pPr marL="0" indent="0">
              <a:buNone/>
            </a:pPr>
            <a:r>
              <a:rPr lang="en-US" dirty="0"/>
              <a:t>DO:</a:t>
            </a:r>
          </a:p>
          <a:p>
            <a:r>
              <a:rPr lang="en-US" dirty="0"/>
              <a:t>Respect wheelchairs and walkers as part of the parent’s </a:t>
            </a:r>
            <a:r>
              <a:rPr lang="en-US" b="1" dirty="0"/>
              <a:t>personal space.</a:t>
            </a:r>
          </a:p>
          <a:p>
            <a:r>
              <a:rPr lang="en-US" dirty="0"/>
              <a:t>Sit or stand</a:t>
            </a:r>
            <a:r>
              <a:rPr lang="en-US" b="1" dirty="0"/>
              <a:t> at the level of the parent </a:t>
            </a:r>
            <a:r>
              <a:rPr lang="en-US" dirty="0"/>
              <a:t>when speaking.</a:t>
            </a:r>
          </a:p>
          <a:p>
            <a:r>
              <a:rPr lang="en-US" b="1" dirty="0"/>
              <a:t>Offer help</a:t>
            </a:r>
            <a:r>
              <a:rPr lang="en-US" dirty="0"/>
              <a:t>, then respect their yes, no, and how much.</a:t>
            </a:r>
          </a:p>
          <a:p>
            <a:endParaRPr lang="en-US" dirty="0"/>
          </a:p>
        </p:txBody>
      </p:sp>
      <p:pic>
        <p:nvPicPr>
          <p:cNvPr id="4098" name="Picture 2" descr="Image result for physical disability symbol">
            <a:extLst>
              <a:ext uri="{FF2B5EF4-FFF2-40B4-BE49-F238E27FC236}">
                <a16:creationId xmlns:a16="http://schemas.microsoft.com/office/drawing/2014/main" id="{BFD4E1C6-8912-4028-B3CF-EE40AB566D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83" y="172428"/>
            <a:ext cx="1710955" cy="171095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DB0ADCA-AB42-4A52-8F3D-887424C75B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7099547"/>
      </p:ext>
    </p:extLst>
  </p:cSld>
  <p:clrMapOvr>
    <a:masterClrMapping/>
  </p:clrMapOvr>
  <mc:AlternateContent xmlns:mc="http://schemas.openxmlformats.org/markup-compatibility/2006">
    <mc:Choice xmlns:p14="http://schemas.microsoft.com/office/powerpoint/2010/main" Requires="p14">
      <p:transition spd="slow" p14:dur="2000" advTm="91204"/>
    </mc:Choice>
    <mc:Fallback>
      <p:transition spd="slow" advTm="9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r>
              <a:rPr lang="en-US" dirty="0"/>
              <a:t>Be aware of crowded and rough spaces</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a:xfrm>
            <a:off x="838200" y="1459832"/>
            <a:ext cx="10515600" cy="4717131"/>
          </a:xfrm>
        </p:spPr>
        <p:txBody>
          <a:bodyPr>
            <a:normAutofit/>
          </a:bodyPr>
          <a:lstStyle/>
          <a:p>
            <a:r>
              <a:rPr lang="en-US" b="1" dirty="0"/>
              <a:t>Be aware of space </a:t>
            </a:r>
            <a:r>
              <a:rPr lang="en-US" dirty="0"/>
              <a:t>when pushing people using a wheelchair</a:t>
            </a:r>
          </a:p>
          <a:p>
            <a:pPr lvl="1"/>
            <a:r>
              <a:rPr lang="en-US" dirty="0"/>
              <a:t>Let them know that you are ready to push. </a:t>
            </a:r>
          </a:p>
          <a:p>
            <a:pPr lvl="1"/>
            <a:r>
              <a:rPr lang="en-US" dirty="0"/>
              <a:t>Watch other people to avoid clipping their heels. </a:t>
            </a:r>
          </a:p>
          <a:p>
            <a:pPr lvl="1"/>
            <a:r>
              <a:rPr lang="en-US" dirty="0"/>
              <a:t>Avoid sudden turns or speed changes</a:t>
            </a:r>
          </a:p>
          <a:p>
            <a:pPr lvl="1"/>
            <a:r>
              <a:rPr lang="en-US" dirty="0"/>
              <a:t>Carefully watch for changes in levels and pavement cracks and potholes.</a:t>
            </a:r>
          </a:p>
          <a:p>
            <a:pPr lvl="1"/>
            <a:r>
              <a:rPr lang="en-US" dirty="0"/>
              <a:t>For steps, steep ramps, or curbs, ask wheelchair users how they would like to proceed. </a:t>
            </a:r>
          </a:p>
          <a:p>
            <a:r>
              <a:rPr lang="en-US" dirty="0"/>
              <a:t>Make sure you chose an </a:t>
            </a:r>
            <a:r>
              <a:rPr lang="en-US" b="1" dirty="0"/>
              <a:t>accessible space </a:t>
            </a:r>
            <a:r>
              <a:rPr lang="en-US" dirty="0"/>
              <a:t>to meet with them. </a:t>
            </a:r>
          </a:p>
          <a:p>
            <a:r>
              <a:rPr lang="en-US" dirty="0"/>
              <a:t>Educate yourself about any </a:t>
            </a:r>
            <a:r>
              <a:rPr lang="en-US" b="1" dirty="0"/>
              <a:t>assistive technology or equipment </a:t>
            </a:r>
            <a:r>
              <a:rPr lang="en-US" dirty="0"/>
              <a:t>they use and way their home has been modified for their use.</a:t>
            </a:r>
          </a:p>
          <a:p>
            <a:pPr marL="0" indent="0">
              <a:buNone/>
            </a:pPr>
            <a:endParaRPr lang="en-US" dirty="0"/>
          </a:p>
        </p:txBody>
      </p:sp>
      <p:pic>
        <p:nvPicPr>
          <p:cNvPr id="4" name="Audio 3">
            <a:hlinkClick r:id="" action="ppaction://media"/>
            <a:extLst>
              <a:ext uri="{FF2B5EF4-FFF2-40B4-BE49-F238E27FC236}">
                <a16:creationId xmlns:a16="http://schemas.microsoft.com/office/drawing/2014/main" id="{3F801222-83B4-4E31-964E-0C4FC6EE6C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9626126"/>
      </p:ext>
    </p:extLst>
  </p:cSld>
  <p:clrMapOvr>
    <a:masterClrMapping/>
  </p:clrMapOvr>
  <mc:AlternateContent xmlns:mc="http://schemas.openxmlformats.org/markup-compatibility/2006">
    <mc:Choice xmlns:p14="http://schemas.microsoft.com/office/powerpoint/2010/main" Requires="p14">
      <p:transition spd="slow" p14:dur="2000" advTm="106419"/>
    </mc:Choice>
    <mc:Fallback>
      <p:transition spd="slow" advTm="10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source spotlight">
            <a:extLst>
              <a:ext uri="{FF2B5EF4-FFF2-40B4-BE49-F238E27FC236}">
                <a16:creationId xmlns:a16="http://schemas.microsoft.com/office/drawing/2014/main" id="{10A69880-32B2-4123-9158-8DCFB8AD95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0421" y="0"/>
            <a:ext cx="2947797" cy="3193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EB9AB-FF38-482E-8936-179968967667}"/>
              </a:ext>
            </a:extLst>
          </p:cNvPr>
          <p:cNvSpPr txBox="1"/>
          <p:nvPr/>
        </p:nvSpPr>
        <p:spPr>
          <a:xfrm>
            <a:off x="393031" y="3521293"/>
            <a:ext cx="11405937" cy="2308324"/>
          </a:xfrm>
          <a:prstGeom prst="rect">
            <a:avLst/>
          </a:prstGeom>
          <a:noFill/>
        </p:spPr>
        <p:txBody>
          <a:bodyPr wrap="square" rtlCol="0">
            <a:spAutoFit/>
          </a:bodyPr>
          <a:lstStyle/>
          <a:p>
            <a:r>
              <a:rPr lang="en-US" sz="2400" dirty="0"/>
              <a:t>Disability Etiquette – practical tips to help you accommodate different types of physical disabilities</a:t>
            </a:r>
          </a:p>
          <a:p>
            <a:r>
              <a:rPr lang="en-US" sz="2400" u="sng" dirty="0">
                <a:hlinkClick r:id="rId5"/>
              </a:rPr>
              <a:t>https://www.unitedspinal.org/pdf/DisabilityEtiquette.pdf</a:t>
            </a:r>
            <a:endParaRPr lang="en-US" sz="2400" dirty="0"/>
          </a:p>
          <a:p>
            <a:r>
              <a:rPr lang="en-US" sz="2400" b="1" dirty="0"/>
              <a:t> </a:t>
            </a:r>
            <a:endParaRPr lang="en-US" sz="2400" dirty="0"/>
          </a:p>
          <a:p>
            <a:r>
              <a:rPr lang="en-US" sz="2400" dirty="0"/>
              <a:t>Assistive Technology for Parents with Disabilities – Room by room</a:t>
            </a:r>
          </a:p>
          <a:p>
            <a:r>
              <a:rPr lang="en-US" sz="2400" u="sng" dirty="0">
                <a:hlinkClick r:id="rId6"/>
              </a:rPr>
              <a:t>http://idahoat.org/Portals/60/Documents/Services/Resources/AT_ParentsHandbook.pdf</a:t>
            </a:r>
            <a:endParaRPr lang="en-US" sz="2400" dirty="0"/>
          </a:p>
        </p:txBody>
      </p:sp>
      <p:sp>
        <p:nvSpPr>
          <p:cNvPr id="8" name="TextBox 7">
            <a:extLst>
              <a:ext uri="{FF2B5EF4-FFF2-40B4-BE49-F238E27FC236}">
                <a16:creationId xmlns:a16="http://schemas.microsoft.com/office/drawing/2014/main" id="{BC7B7A1E-901E-4A79-8234-DCED5EF8BFC9}"/>
              </a:ext>
            </a:extLst>
          </p:cNvPr>
          <p:cNvSpPr txBox="1"/>
          <p:nvPr/>
        </p:nvSpPr>
        <p:spPr>
          <a:xfrm>
            <a:off x="2919663" y="471106"/>
            <a:ext cx="8197516" cy="1938992"/>
          </a:xfrm>
          <a:prstGeom prst="rect">
            <a:avLst/>
          </a:prstGeom>
          <a:noFill/>
        </p:spPr>
        <p:txBody>
          <a:bodyPr wrap="square" rtlCol="0">
            <a:spAutoFit/>
          </a:bodyPr>
          <a:lstStyle/>
          <a:p>
            <a:r>
              <a:rPr lang="en-US" sz="4000" dirty="0"/>
              <a:t>Area most likely to need support: </a:t>
            </a:r>
            <a:r>
              <a:rPr lang="en-US" sz="4000" dirty="0">
                <a:solidFill>
                  <a:srgbClr val="FF0000"/>
                </a:solidFill>
              </a:rPr>
              <a:t>Navigating unfamiliar spaces, reaching objects, child safety</a:t>
            </a:r>
          </a:p>
        </p:txBody>
      </p:sp>
      <p:pic>
        <p:nvPicPr>
          <p:cNvPr id="2" name="Audio 1">
            <a:hlinkClick r:id="" action="ppaction://media"/>
            <a:extLst>
              <a:ext uri="{FF2B5EF4-FFF2-40B4-BE49-F238E27FC236}">
                <a16:creationId xmlns:a16="http://schemas.microsoft.com/office/drawing/2014/main" id="{6A7AE1FD-FF37-4A7B-ACA8-89F8E068B5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6871984"/>
      </p:ext>
    </p:extLst>
  </p:cSld>
  <p:clrMapOvr>
    <a:masterClrMapping/>
  </p:clrMapOvr>
  <mc:AlternateContent xmlns:mc="http://schemas.openxmlformats.org/markup-compatibility/2006">
    <mc:Choice xmlns:p14="http://schemas.microsoft.com/office/powerpoint/2010/main" Requires="p14">
      <p:transition spd="slow" p14:dur="2000" advTm="26133"/>
    </mc:Choice>
    <mc:Fallback>
      <p:transition spd="slow" advTm="2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ok cover:  HELP When the Parent has Disabilities by Stephanie Parks Warshaw">
            <a:extLst>
              <a:ext uri="{FF2B5EF4-FFF2-40B4-BE49-F238E27FC236}">
                <a16:creationId xmlns:a16="http://schemas.microsoft.com/office/drawing/2014/main" id="{1BA0118B-708B-4B6D-90F4-D50D0B20DFC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48175" y="167780"/>
            <a:ext cx="3295650" cy="4324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BCD2622-6884-4A8C-8D27-39AA151BA8BB}"/>
              </a:ext>
            </a:extLst>
          </p:cNvPr>
          <p:cNvSpPr/>
          <p:nvPr/>
        </p:nvSpPr>
        <p:spPr>
          <a:xfrm>
            <a:off x="1132515" y="4840012"/>
            <a:ext cx="10301680" cy="771558"/>
          </a:xfrm>
          <a:prstGeom prst="rect">
            <a:avLst/>
          </a:prstGeom>
        </p:spPr>
        <p:txBody>
          <a:bodyPr wrap="square">
            <a:spAutoFit/>
          </a:bodyPr>
          <a:lstStyle/>
          <a:p>
            <a:pPr>
              <a:lnSpc>
                <a:spcPct val="107000"/>
              </a:lnSpc>
            </a:pPr>
            <a:r>
              <a:rPr lang="en-US" sz="1400" dirty="0">
                <a:solidFill>
                  <a:srgbClr val="1D2129"/>
                </a:solidFill>
                <a:latin typeface="Verdana" panose="020B0604030504040204" pitchFamily="34" charset="0"/>
                <a:ea typeface="Times New Roman" panose="02020603050405020304" pitchFamily="18" charset="0"/>
                <a:cs typeface="Times New Roman" panose="02020603050405020304" pitchFamily="18" charset="0"/>
              </a:rPr>
              <a:t>This resource offers thousands of activities and training techniques for directly involving parents who are blind, deaf, have physical or learning disabilities, or have cognitive delays with children birth-2 years.  Helpful for meeting IEP/IFSP requirements. </a:t>
            </a:r>
            <a:endParaRPr lang="en-US" dirty="0"/>
          </a:p>
        </p:txBody>
      </p:sp>
      <p:pic>
        <p:nvPicPr>
          <p:cNvPr id="2" name="Audio 1">
            <a:hlinkClick r:id="" action="ppaction://media"/>
            <a:extLst>
              <a:ext uri="{FF2B5EF4-FFF2-40B4-BE49-F238E27FC236}">
                <a16:creationId xmlns:a16="http://schemas.microsoft.com/office/drawing/2014/main" id="{D6E6873F-8690-4FDB-95A9-1CB2988F8F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12432"/>
      </p:ext>
    </p:extLst>
  </p:cSld>
  <p:clrMapOvr>
    <a:masterClrMapping/>
  </p:clrMapOvr>
  <mc:AlternateContent xmlns:mc="http://schemas.openxmlformats.org/markup-compatibility/2006">
    <mc:Choice xmlns:p14="http://schemas.microsoft.com/office/powerpoint/2010/main" Requires="p14">
      <p:transition spd="slow" p14:dur="2000" advTm="14537"/>
    </mc:Choice>
    <mc:Fallback>
      <p:transition spd="slow" advTm="1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Transportation</a:t>
            </a:r>
          </a:p>
        </p:txBody>
      </p:sp>
      <p:sp>
        <p:nvSpPr>
          <p:cNvPr id="6" name="Content Placeholder 5"/>
          <p:cNvSpPr>
            <a:spLocks noGrp="1"/>
          </p:cNvSpPr>
          <p:nvPr>
            <p:ph idx="1"/>
          </p:nvPr>
        </p:nvSpPr>
        <p:spPr/>
        <p:txBody>
          <a:bodyPr>
            <a:normAutofit fontScale="92500"/>
          </a:bodyPr>
          <a:lstStyle/>
          <a:p>
            <a:r>
              <a:rPr lang="en-US" dirty="0"/>
              <a:t>The Dan Lutz Rehabilitative Driving Services, L.L.C., is now a privately owned driving program housed on the campus of the University of Central Oklahoma (UCO) in Edmond, Oklahoma. The program offers driver training, assessment, and evaluation services for individuals with disabilities.  </a:t>
            </a:r>
            <a:r>
              <a:rPr lang="en-US" dirty="0" err="1"/>
              <a:t>Ph</a:t>
            </a:r>
            <a:r>
              <a:rPr lang="en-US" dirty="0"/>
              <a:t>:  405-834-3877</a:t>
            </a:r>
          </a:p>
          <a:p>
            <a:r>
              <a:rPr lang="en-US" dirty="0"/>
              <a:t>Parents with Disabilities: Using Public Transportation with Your Child.</a:t>
            </a:r>
          </a:p>
          <a:p>
            <a:pPr marL="0" indent="0">
              <a:buNone/>
            </a:pPr>
            <a:r>
              <a:rPr lang="en-US" u="sng" dirty="0">
                <a:hlinkClick r:id="rId4"/>
              </a:rPr>
              <a:t>https://www.facebook.com/lookingglass.org/videos/10153735663691656/</a:t>
            </a:r>
            <a:endParaRPr lang="en-US" u="sng" dirty="0"/>
          </a:p>
          <a:p>
            <a:r>
              <a:rPr lang="en-US" dirty="0"/>
              <a:t>Embark Plus – OKC door to door transportation (must apply) for those with documented physical or cognitive disability</a:t>
            </a:r>
          </a:p>
          <a:p>
            <a:pPr marL="0" indent="0">
              <a:buNone/>
            </a:pPr>
            <a:r>
              <a:rPr lang="en-US" dirty="0">
                <a:hlinkClick r:id="rId5"/>
              </a:rPr>
              <a:t>https://embarkok.com/learn/services/plus</a:t>
            </a:r>
            <a:endParaRPr lang="en-US" dirty="0"/>
          </a:p>
          <a:p>
            <a:pPr marL="0" indent="0">
              <a:buNone/>
            </a:pPr>
            <a:endParaRPr lang="en-US" dirty="0"/>
          </a:p>
          <a:p>
            <a:endParaRPr lang="en-US" dirty="0"/>
          </a:p>
          <a:p>
            <a:endParaRPr lang="en-US" dirty="0"/>
          </a:p>
        </p:txBody>
      </p:sp>
      <p:pic>
        <p:nvPicPr>
          <p:cNvPr id="2" name="Audio 1">
            <a:hlinkClick r:id="" action="ppaction://media"/>
            <a:extLst>
              <a:ext uri="{FF2B5EF4-FFF2-40B4-BE49-F238E27FC236}">
                <a16:creationId xmlns:a16="http://schemas.microsoft.com/office/drawing/2014/main" id="{53E6ED82-978E-4164-A155-49BDA4999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4419233"/>
      </p:ext>
    </p:extLst>
  </p:cSld>
  <p:clrMapOvr>
    <a:masterClrMapping/>
  </p:clrMapOvr>
  <mc:AlternateContent xmlns:mc="http://schemas.openxmlformats.org/markup-compatibility/2006">
    <mc:Choice xmlns:p14="http://schemas.microsoft.com/office/powerpoint/2010/main" Requires="p14">
      <p:transition spd="slow" p14:dur="2000" advTm="37595"/>
    </mc:Choice>
    <mc:Fallback>
      <p:transition spd="slow" advTm="3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26275" y="614109"/>
            <a:ext cx="7539450" cy="997527"/>
          </a:xfrm>
          <a:prstGeom prst="rect">
            <a:avLst/>
          </a:prstGeom>
        </p:spPr>
      </p:pic>
      <p:sp>
        <p:nvSpPr>
          <p:cNvPr id="3" name="Subtitle 2"/>
          <p:cNvSpPr>
            <a:spLocks noGrp="1"/>
          </p:cNvSpPr>
          <p:nvPr>
            <p:ph type="subTitle" idx="1"/>
          </p:nvPr>
        </p:nvSpPr>
        <p:spPr>
          <a:xfrm>
            <a:off x="1619415" y="2154901"/>
            <a:ext cx="9144000" cy="1655762"/>
          </a:xfrm>
        </p:spPr>
        <p:txBody>
          <a:bodyPr>
            <a:normAutofit fontScale="77500" lnSpcReduction="20000"/>
          </a:bodyPr>
          <a:lstStyle/>
          <a:p>
            <a:r>
              <a:rPr lang="en-US" sz="4800" dirty="0"/>
              <a:t>Oklahoma ABLE Tech</a:t>
            </a:r>
          </a:p>
          <a:p>
            <a:r>
              <a:rPr lang="en-US" sz="4800" dirty="0"/>
              <a:t>800-257-1705</a:t>
            </a:r>
          </a:p>
          <a:p>
            <a:r>
              <a:rPr lang="en-US" sz="4800" dirty="0">
                <a:hlinkClick r:id="rId5"/>
              </a:rPr>
              <a:t>https://www.okabletech-abc.org/</a:t>
            </a:r>
            <a:endParaRPr lang="en-US" sz="4800" dirty="0"/>
          </a:p>
          <a:p>
            <a:endParaRPr lang="en-US" sz="4800" dirty="0"/>
          </a:p>
          <a:p>
            <a:endParaRPr lang="en-US" sz="4800" dirty="0"/>
          </a:p>
        </p:txBody>
      </p:sp>
      <p:pic>
        <p:nvPicPr>
          <p:cNvPr id="2" name="Picture 1">
            <a:extLst>
              <a:ext uri="{FF2B5EF4-FFF2-40B4-BE49-F238E27FC236}">
                <a16:creationId xmlns:a16="http://schemas.microsoft.com/office/drawing/2014/main" id="{D5E0CD95-A78F-464E-9C01-1194410DC674}"/>
              </a:ext>
            </a:extLst>
          </p:cNvPr>
          <p:cNvPicPr>
            <a:picLocks noChangeAspect="1"/>
          </p:cNvPicPr>
          <p:nvPr/>
        </p:nvPicPr>
        <p:blipFill>
          <a:blip r:embed="rId6"/>
          <a:stretch>
            <a:fillRect/>
          </a:stretch>
        </p:blipFill>
        <p:spPr>
          <a:xfrm>
            <a:off x="0" y="4353928"/>
            <a:ext cx="12192000" cy="1878603"/>
          </a:xfrm>
          <a:prstGeom prst="rect">
            <a:avLst/>
          </a:prstGeom>
        </p:spPr>
      </p:pic>
      <p:pic>
        <p:nvPicPr>
          <p:cNvPr id="4" name="Audio 3">
            <a:hlinkClick r:id="" action="ppaction://media"/>
            <a:extLst>
              <a:ext uri="{FF2B5EF4-FFF2-40B4-BE49-F238E27FC236}">
                <a16:creationId xmlns:a16="http://schemas.microsoft.com/office/drawing/2014/main" id="{939248B0-253A-41F3-AF6E-2BADCFC8A3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347381"/>
      </p:ext>
    </p:extLst>
  </p:cSld>
  <p:clrMapOvr>
    <a:masterClrMapping/>
  </p:clrMapOvr>
  <mc:AlternateContent xmlns:mc="http://schemas.openxmlformats.org/markup-compatibility/2006">
    <mc:Choice xmlns:p14="http://schemas.microsoft.com/office/powerpoint/2010/main" Requires="p14">
      <p:transition spd="slow" p14:dur="2000" advTm="44756"/>
    </mc:Choice>
    <mc:Fallback>
      <p:transition spd="slow" advTm="4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1211</Words>
  <Application>Microsoft Office PowerPoint</Application>
  <PresentationFormat>Widescreen</PresentationFormat>
  <Paragraphs>124</Paragraphs>
  <Slides>23</Slides>
  <Notes>2</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Berlin Sans FB</vt:lpstr>
      <vt:lpstr>Calibri</vt:lpstr>
      <vt:lpstr>Calibri Light</vt:lpstr>
      <vt:lpstr>Courier New</vt:lpstr>
      <vt:lpstr>Lucida Sans Unicode</vt:lpstr>
      <vt:lpstr>Verdana</vt:lpstr>
      <vt:lpstr>Office Theme</vt:lpstr>
      <vt:lpstr>Supporting Oklahoma Parents with Disabilities</vt:lpstr>
      <vt:lpstr>PowerPoint Presentation</vt:lpstr>
      <vt:lpstr>PowerPoint Presentation</vt:lpstr>
      <vt:lpstr>Parents who have physical disabilities</vt:lpstr>
      <vt:lpstr>Be aware of crowded and rough spaces</vt:lpstr>
      <vt:lpstr>PowerPoint Presentation</vt:lpstr>
      <vt:lpstr>PowerPoint Presentation</vt:lpstr>
      <vt:lpstr>Transportation</vt:lpstr>
      <vt:lpstr>PowerPoint Presentation</vt:lpstr>
      <vt:lpstr>Baby Care Rollator – with feeding seat</vt:lpstr>
      <vt:lpstr>Adapted Changing Table</vt:lpstr>
      <vt:lpstr>Lifting Harness</vt:lpstr>
      <vt:lpstr>Infant Pacifier Thermometer</vt:lpstr>
      <vt:lpstr>Adapted Baby Crib</vt:lpstr>
      <vt:lpstr>Medical Encounter Board</vt:lpstr>
      <vt:lpstr>Assistive Technology for Parents with Disabilities</vt:lpstr>
      <vt:lpstr>In your moment of need,  call the Parents with Disabilities Resource Team</vt:lpstr>
      <vt:lpstr>PowerPoint Presentation</vt:lpstr>
      <vt:lpstr>Consultation outcomes</vt:lpstr>
      <vt:lpstr>Information ….. for you, the parents, their providers &amp; their natural supports</vt:lpstr>
      <vt:lpstr>Advice for professionals from mothers with disabilities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Simmons</dc:creator>
  <cp:lastModifiedBy>Lisa Simmons</cp:lastModifiedBy>
  <cp:revision>11</cp:revision>
  <dcterms:created xsi:type="dcterms:W3CDTF">2019-06-05T19:13:26Z</dcterms:created>
  <dcterms:modified xsi:type="dcterms:W3CDTF">2019-07-18T19:49:52Z</dcterms:modified>
</cp:coreProperties>
</file>