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66" r:id="rId2"/>
    <p:sldId id="314" r:id="rId3"/>
    <p:sldId id="315" r:id="rId4"/>
    <p:sldId id="316" r:id="rId5"/>
    <p:sldId id="330" r:id="rId6"/>
    <p:sldId id="331" r:id="rId7"/>
    <p:sldId id="347" r:id="rId8"/>
    <p:sldId id="348" r:id="rId9"/>
    <p:sldId id="333" r:id="rId10"/>
    <p:sldId id="345" r:id="rId11"/>
    <p:sldId id="263" r:id="rId12"/>
    <p:sldId id="317" r:id="rId13"/>
    <p:sldId id="260" r:id="rId14"/>
    <p:sldId id="276" r:id="rId15"/>
    <p:sldId id="338" r:id="rId16"/>
    <p:sldId id="339" r:id="rId17"/>
    <p:sldId id="334" r:id="rId18"/>
    <p:sldId id="336" r:id="rId19"/>
    <p:sldId id="346" r:id="rId20"/>
    <p:sldId id="300" r:id="rId21"/>
    <p:sldId id="34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94660"/>
  </p:normalViewPr>
  <p:slideViewPr>
    <p:cSldViewPr snapToGrid="0">
      <p:cViewPr varScale="1">
        <p:scale>
          <a:sx n="114" d="100"/>
          <a:sy n="114" d="100"/>
        </p:scale>
        <p:origin x="18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D1C6BD-C408-4007-B677-2137DF0E6B2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A720920-3F13-43E4-B39F-6975BEDB9C47}">
      <dgm:prSet phldrT="[Text]" custT="1"/>
      <dgm:spPr/>
      <dgm:t>
        <a:bodyPr/>
        <a:lstStyle/>
        <a:p>
          <a:r>
            <a:rPr lang="en-US" sz="2800" dirty="0"/>
            <a:t>88% of providers increased knowledge about the disability in question.</a:t>
          </a:r>
        </a:p>
      </dgm:t>
    </dgm:pt>
    <dgm:pt modelId="{2CFA51F2-04D0-43B8-80C4-95658A219C0B}" type="parTrans" cxnId="{CEACE7BF-6AEB-4F45-8B07-3EA4E6749BDE}">
      <dgm:prSet/>
      <dgm:spPr/>
      <dgm:t>
        <a:bodyPr/>
        <a:lstStyle/>
        <a:p>
          <a:endParaRPr lang="en-US"/>
        </a:p>
      </dgm:t>
    </dgm:pt>
    <dgm:pt modelId="{FF56EC59-95A9-4066-A8FC-C3E9F569AA65}" type="sibTrans" cxnId="{CEACE7BF-6AEB-4F45-8B07-3EA4E6749BDE}">
      <dgm:prSet/>
      <dgm:spPr/>
      <dgm:t>
        <a:bodyPr/>
        <a:lstStyle/>
        <a:p>
          <a:endParaRPr lang="en-US"/>
        </a:p>
      </dgm:t>
    </dgm:pt>
    <dgm:pt modelId="{53454D9A-175F-40A4-83A4-F8E7A3C27F8E}">
      <dgm:prSet phldrT="[Text]" custT="1"/>
      <dgm:spPr/>
      <dgm:t>
        <a:bodyPr/>
        <a:lstStyle/>
        <a:p>
          <a:r>
            <a:rPr lang="en-US" sz="2800" dirty="0"/>
            <a:t>97% of consults identified helpful strategies</a:t>
          </a:r>
        </a:p>
      </dgm:t>
    </dgm:pt>
    <dgm:pt modelId="{E7ECB285-6E72-4A35-81B1-6C9261927E56}" type="parTrans" cxnId="{76BDB0E6-548E-443D-A012-E7E0054088BB}">
      <dgm:prSet/>
      <dgm:spPr/>
      <dgm:t>
        <a:bodyPr/>
        <a:lstStyle/>
        <a:p>
          <a:endParaRPr lang="en-US"/>
        </a:p>
      </dgm:t>
    </dgm:pt>
    <dgm:pt modelId="{77A6AF79-F2D2-4F93-BEBD-434DA925996F}" type="sibTrans" cxnId="{76BDB0E6-548E-443D-A012-E7E0054088BB}">
      <dgm:prSet/>
      <dgm:spPr/>
      <dgm:t>
        <a:bodyPr/>
        <a:lstStyle/>
        <a:p>
          <a:endParaRPr lang="en-US"/>
        </a:p>
      </dgm:t>
    </dgm:pt>
    <dgm:pt modelId="{4AF2540C-AF69-4F35-87EB-FA53CF3712B7}">
      <dgm:prSet phldrT="[Text]" custT="1"/>
      <dgm:spPr/>
      <dgm:t>
        <a:bodyPr/>
        <a:lstStyle/>
        <a:p>
          <a:r>
            <a:rPr lang="en-US" sz="2800" dirty="0"/>
            <a:t>84% of consults resulted in increased natural supports for the parent</a:t>
          </a:r>
        </a:p>
      </dgm:t>
    </dgm:pt>
    <dgm:pt modelId="{F732C4D4-696D-4DF7-99C4-17319238E814}" type="parTrans" cxnId="{D5327539-6167-4E0B-963E-FB8308236AF7}">
      <dgm:prSet/>
      <dgm:spPr/>
      <dgm:t>
        <a:bodyPr/>
        <a:lstStyle/>
        <a:p>
          <a:endParaRPr lang="en-US"/>
        </a:p>
      </dgm:t>
    </dgm:pt>
    <dgm:pt modelId="{7E45C9DD-7DFD-4421-B419-AF5FFDE1505D}" type="sibTrans" cxnId="{D5327539-6167-4E0B-963E-FB8308236AF7}">
      <dgm:prSet/>
      <dgm:spPr/>
      <dgm:t>
        <a:bodyPr/>
        <a:lstStyle/>
        <a:p>
          <a:endParaRPr lang="en-US"/>
        </a:p>
      </dgm:t>
    </dgm:pt>
    <dgm:pt modelId="{444CF696-FDA8-4B89-9555-29570E15A307}" type="pres">
      <dgm:prSet presAssocID="{4DD1C6BD-C408-4007-B677-2137DF0E6B25}" presName="linear" presStyleCnt="0">
        <dgm:presLayoutVars>
          <dgm:dir/>
          <dgm:animLvl val="lvl"/>
          <dgm:resizeHandles val="exact"/>
        </dgm:presLayoutVars>
      </dgm:prSet>
      <dgm:spPr/>
    </dgm:pt>
    <dgm:pt modelId="{E8A1B47E-DA1C-445E-A5F7-56D2F3D5D2CA}" type="pres">
      <dgm:prSet presAssocID="{2A720920-3F13-43E4-B39F-6975BEDB9C47}" presName="parentLin" presStyleCnt="0"/>
      <dgm:spPr/>
    </dgm:pt>
    <dgm:pt modelId="{74057F70-1AF8-4A1D-A484-62BD4C6765F4}" type="pres">
      <dgm:prSet presAssocID="{2A720920-3F13-43E4-B39F-6975BEDB9C47}" presName="parentLeftMargin" presStyleLbl="node1" presStyleIdx="0" presStyleCnt="3"/>
      <dgm:spPr/>
    </dgm:pt>
    <dgm:pt modelId="{96D7B6D6-75CB-4ECD-8393-45ACC195481B}" type="pres">
      <dgm:prSet presAssocID="{2A720920-3F13-43E4-B39F-6975BEDB9C47}" presName="parentText" presStyleLbl="node1" presStyleIdx="0" presStyleCnt="3" custScaleY="104932" custLinFactNeighborX="0" custLinFactNeighborY="0">
        <dgm:presLayoutVars>
          <dgm:chMax val="0"/>
          <dgm:bulletEnabled val="1"/>
        </dgm:presLayoutVars>
      </dgm:prSet>
      <dgm:spPr/>
    </dgm:pt>
    <dgm:pt modelId="{801795DC-418C-4471-8F33-18407FF0F7DF}" type="pres">
      <dgm:prSet presAssocID="{2A720920-3F13-43E4-B39F-6975BEDB9C47}" presName="negativeSpace" presStyleCnt="0"/>
      <dgm:spPr/>
    </dgm:pt>
    <dgm:pt modelId="{03E11202-D39A-43FE-A21E-B76AD27BB868}" type="pres">
      <dgm:prSet presAssocID="{2A720920-3F13-43E4-B39F-6975BEDB9C47}" presName="childText" presStyleLbl="conFgAcc1" presStyleIdx="0" presStyleCnt="3">
        <dgm:presLayoutVars>
          <dgm:bulletEnabled val="1"/>
        </dgm:presLayoutVars>
      </dgm:prSet>
      <dgm:spPr/>
    </dgm:pt>
    <dgm:pt modelId="{554ED943-6F1F-4D6B-9B2B-80A6D2D072D6}" type="pres">
      <dgm:prSet presAssocID="{FF56EC59-95A9-4066-A8FC-C3E9F569AA65}" presName="spaceBetweenRectangles" presStyleCnt="0"/>
      <dgm:spPr/>
    </dgm:pt>
    <dgm:pt modelId="{51BCF19C-6AA2-4E5A-9E12-F46911B2D83A}" type="pres">
      <dgm:prSet presAssocID="{53454D9A-175F-40A4-83A4-F8E7A3C27F8E}" presName="parentLin" presStyleCnt="0"/>
      <dgm:spPr/>
    </dgm:pt>
    <dgm:pt modelId="{5B6D95D6-EE29-4B14-B1C8-6AC60E9B42BD}" type="pres">
      <dgm:prSet presAssocID="{53454D9A-175F-40A4-83A4-F8E7A3C27F8E}" presName="parentLeftMargin" presStyleLbl="node1" presStyleIdx="0" presStyleCnt="3"/>
      <dgm:spPr/>
    </dgm:pt>
    <dgm:pt modelId="{E7F1A941-8488-4DC6-9FA6-E6C52E0DEB2F}" type="pres">
      <dgm:prSet presAssocID="{53454D9A-175F-40A4-83A4-F8E7A3C27F8E}" presName="parentText" presStyleLbl="node1" presStyleIdx="1" presStyleCnt="3" custScaleY="138504" custLinFactNeighborX="6500" custLinFactNeighborY="7410">
        <dgm:presLayoutVars>
          <dgm:chMax val="0"/>
          <dgm:bulletEnabled val="1"/>
        </dgm:presLayoutVars>
      </dgm:prSet>
      <dgm:spPr/>
    </dgm:pt>
    <dgm:pt modelId="{70A1ADA0-1FD8-4FF7-938E-C6442C8ACD22}" type="pres">
      <dgm:prSet presAssocID="{53454D9A-175F-40A4-83A4-F8E7A3C27F8E}" presName="negativeSpace" presStyleCnt="0"/>
      <dgm:spPr/>
    </dgm:pt>
    <dgm:pt modelId="{DAF364FF-3E8D-4D28-A690-44AAE4DB5F15}" type="pres">
      <dgm:prSet presAssocID="{53454D9A-175F-40A4-83A4-F8E7A3C27F8E}" presName="childText" presStyleLbl="conFgAcc1" presStyleIdx="1" presStyleCnt="3">
        <dgm:presLayoutVars>
          <dgm:bulletEnabled val="1"/>
        </dgm:presLayoutVars>
      </dgm:prSet>
      <dgm:spPr/>
    </dgm:pt>
    <dgm:pt modelId="{B5C9FE36-C693-4C14-8F98-ECA7F033BA42}" type="pres">
      <dgm:prSet presAssocID="{77A6AF79-F2D2-4F93-BEBD-434DA925996F}" presName="spaceBetweenRectangles" presStyleCnt="0"/>
      <dgm:spPr/>
    </dgm:pt>
    <dgm:pt modelId="{0378D4F4-8A3D-4FFF-8E8E-C4F6D28A2FCA}" type="pres">
      <dgm:prSet presAssocID="{4AF2540C-AF69-4F35-87EB-FA53CF3712B7}" presName="parentLin" presStyleCnt="0"/>
      <dgm:spPr/>
    </dgm:pt>
    <dgm:pt modelId="{FE25206E-1B0F-4D18-8521-C774E4366FF5}" type="pres">
      <dgm:prSet presAssocID="{4AF2540C-AF69-4F35-87EB-FA53CF3712B7}" presName="parentLeftMargin" presStyleLbl="node1" presStyleIdx="1" presStyleCnt="3"/>
      <dgm:spPr/>
    </dgm:pt>
    <dgm:pt modelId="{BADF2D43-BF17-44F7-9198-9C52E51A9994}" type="pres">
      <dgm:prSet presAssocID="{4AF2540C-AF69-4F35-87EB-FA53CF3712B7}" presName="parentText" presStyleLbl="node1" presStyleIdx="2" presStyleCnt="3">
        <dgm:presLayoutVars>
          <dgm:chMax val="0"/>
          <dgm:bulletEnabled val="1"/>
        </dgm:presLayoutVars>
      </dgm:prSet>
      <dgm:spPr/>
    </dgm:pt>
    <dgm:pt modelId="{20A19FE0-A763-4916-9684-37630629988F}" type="pres">
      <dgm:prSet presAssocID="{4AF2540C-AF69-4F35-87EB-FA53CF3712B7}" presName="negativeSpace" presStyleCnt="0"/>
      <dgm:spPr/>
    </dgm:pt>
    <dgm:pt modelId="{509FEC12-B608-4ED6-86BC-9B3148424783}" type="pres">
      <dgm:prSet presAssocID="{4AF2540C-AF69-4F35-87EB-FA53CF3712B7}" presName="childText" presStyleLbl="conFgAcc1" presStyleIdx="2" presStyleCnt="3">
        <dgm:presLayoutVars>
          <dgm:bulletEnabled val="1"/>
        </dgm:presLayoutVars>
      </dgm:prSet>
      <dgm:spPr/>
    </dgm:pt>
  </dgm:ptLst>
  <dgm:cxnLst>
    <dgm:cxn modelId="{83A41412-B192-4AC3-A65D-1919D5F2BF92}" type="presOf" srcId="{53454D9A-175F-40A4-83A4-F8E7A3C27F8E}" destId="{E7F1A941-8488-4DC6-9FA6-E6C52E0DEB2F}" srcOrd="1" destOrd="0" presId="urn:microsoft.com/office/officeart/2005/8/layout/list1"/>
    <dgm:cxn modelId="{9F671C19-FB58-4585-95C9-10BFB969E4D9}" type="presOf" srcId="{2A720920-3F13-43E4-B39F-6975BEDB9C47}" destId="{96D7B6D6-75CB-4ECD-8393-45ACC195481B}" srcOrd="1" destOrd="0" presId="urn:microsoft.com/office/officeart/2005/8/layout/list1"/>
    <dgm:cxn modelId="{D5327539-6167-4E0B-963E-FB8308236AF7}" srcId="{4DD1C6BD-C408-4007-B677-2137DF0E6B25}" destId="{4AF2540C-AF69-4F35-87EB-FA53CF3712B7}" srcOrd="2" destOrd="0" parTransId="{F732C4D4-696D-4DF7-99C4-17319238E814}" sibTransId="{7E45C9DD-7DFD-4421-B419-AF5FFDE1505D}"/>
    <dgm:cxn modelId="{75E8343D-3BE4-4A23-92C2-E3F1091DBD59}" type="presOf" srcId="{4DD1C6BD-C408-4007-B677-2137DF0E6B25}" destId="{444CF696-FDA8-4B89-9555-29570E15A307}" srcOrd="0" destOrd="0" presId="urn:microsoft.com/office/officeart/2005/8/layout/list1"/>
    <dgm:cxn modelId="{6651A83D-A0AB-41F1-BBBF-6ED20E35C026}" type="presOf" srcId="{4AF2540C-AF69-4F35-87EB-FA53CF3712B7}" destId="{BADF2D43-BF17-44F7-9198-9C52E51A9994}" srcOrd="1" destOrd="0" presId="urn:microsoft.com/office/officeart/2005/8/layout/list1"/>
    <dgm:cxn modelId="{CEA9905A-012D-44D0-ACFE-8DEE26DD8E65}" type="presOf" srcId="{4AF2540C-AF69-4F35-87EB-FA53CF3712B7}" destId="{FE25206E-1B0F-4D18-8521-C774E4366FF5}" srcOrd="0" destOrd="0" presId="urn:microsoft.com/office/officeart/2005/8/layout/list1"/>
    <dgm:cxn modelId="{3CFE7185-E5C3-446F-85E5-70ACD338C790}" type="presOf" srcId="{2A720920-3F13-43E4-B39F-6975BEDB9C47}" destId="{74057F70-1AF8-4A1D-A484-62BD4C6765F4}" srcOrd="0" destOrd="0" presId="urn:microsoft.com/office/officeart/2005/8/layout/list1"/>
    <dgm:cxn modelId="{CEACE7BF-6AEB-4F45-8B07-3EA4E6749BDE}" srcId="{4DD1C6BD-C408-4007-B677-2137DF0E6B25}" destId="{2A720920-3F13-43E4-B39F-6975BEDB9C47}" srcOrd="0" destOrd="0" parTransId="{2CFA51F2-04D0-43B8-80C4-95658A219C0B}" sibTransId="{FF56EC59-95A9-4066-A8FC-C3E9F569AA65}"/>
    <dgm:cxn modelId="{3C1AC1DD-AA09-4202-B033-7C8C355722C1}" type="presOf" srcId="{53454D9A-175F-40A4-83A4-F8E7A3C27F8E}" destId="{5B6D95D6-EE29-4B14-B1C8-6AC60E9B42BD}" srcOrd="0" destOrd="0" presId="urn:microsoft.com/office/officeart/2005/8/layout/list1"/>
    <dgm:cxn modelId="{76BDB0E6-548E-443D-A012-E7E0054088BB}" srcId="{4DD1C6BD-C408-4007-B677-2137DF0E6B25}" destId="{53454D9A-175F-40A4-83A4-F8E7A3C27F8E}" srcOrd="1" destOrd="0" parTransId="{E7ECB285-6E72-4A35-81B1-6C9261927E56}" sibTransId="{77A6AF79-F2D2-4F93-BEBD-434DA925996F}"/>
    <dgm:cxn modelId="{8AD77355-196C-413E-AE10-9809F5B44B06}" type="presParOf" srcId="{444CF696-FDA8-4B89-9555-29570E15A307}" destId="{E8A1B47E-DA1C-445E-A5F7-56D2F3D5D2CA}" srcOrd="0" destOrd="0" presId="urn:microsoft.com/office/officeart/2005/8/layout/list1"/>
    <dgm:cxn modelId="{D32F388F-BEED-4E09-9426-8C472238DE7A}" type="presParOf" srcId="{E8A1B47E-DA1C-445E-A5F7-56D2F3D5D2CA}" destId="{74057F70-1AF8-4A1D-A484-62BD4C6765F4}" srcOrd="0" destOrd="0" presId="urn:microsoft.com/office/officeart/2005/8/layout/list1"/>
    <dgm:cxn modelId="{9CF1E23B-4766-4184-91CA-A1FC685D47B6}" type="presParOf" srcId="{E8A1B47E-DA1C-445E-A5F7-56D2F3D5D2CA}" destId="{96D7B6D6-75CB-4ECD-8393-45ACC195481B}" srcOrd="1" destOrd="0" presId="urn:microsoft.com/office/officeart/2005/8/layout/list1"/>
    <dgm:cxn modelId="{898B237B-FC67-47D4-9659-32B57705ADD3}" type="presParOf" srcId="{444CF696-FDA8-4B89-9555-29570E15A307}" destId="{801795DC-418C-4471-8F33-18407FF0F7DF}" srcOrd="1" destOrd="0" presId="urn:microsoft.com/office/officeart/2005/8/layout/list1"/>
    <dgm:cxn modelId="{92844C57-564D-4761-9363-63CBD43C1BB0}" type="presParOf" srcId="{444CF696-FDA8-4B89-9555-29570E15A307}" destId="{03E11202-D39A-43FE-A21E-B76AD27BB868}" srcOrd="2" destOrd="0" presId="urn:microsoft.com/office/officeart/2005/8/layout/list1"/>
    <dgm:cxn modelId="{E30EADEE-07F6-40B4-871A-543A5E1B78B4}" type="presParOf" srcId="{444CF696-FDA8-4B89-9555-29570E15A307}" destId="{554ED943-6F1F-4D6B-9B2B-80A6D2D072D6}" srcOrd="3" destOrd="0" presId="urn:microsoft.com/office/officeart/2005/8/layout/list1"/>
    <dgm:cxn modelId="{15DE30C0-631B-4DB8-872A-2509CB79AB0F}" type="presParOf" srcId="{444CF696-FDA8-4B89-9555-29570E15A307}" destId="{51BCF19C-6AA2-4E5A-9E12-F46911B2D83A}" srcOrd="4" destOrd="0" presId="urn:microsoft.com/office/officeart/2005/8/layout/list1"/>
    <dgm:cxn modelId="{410A67D0-7650-42F4-953C-A8C965F41027}" type="presParOf" srcId="{51BCF19C-6AA2-4E5A-9E12-F46911B2D83A}" destId="{5B6D95D6-EE29-4B14-B1C8-6AC60E9B42BD}" srcOrd="0" destOrd="0" presId="urn:microsoft.com/office/officeart/2005/8/layout/list1"/>
    <dgm:cxn modelId="{BF1BFB81-A401-496B-87F5-43D1A211FB68}" type="presParOf" srcId="{51BCF19C-6AA2-4E5A-9E12-F46911B2D83A}" destId="{E7F1A941-8488-4DC6-9FA6-E6C52E0DEB2F}" srcOrd="1" destOrd="0" presId="urn:microsoft.com/office/officeart/2005/8/layout/list1"/>
    <dgm:cxn modelId="{B78CD0D2-1F59-4A18-9953-1FAD5A2D3972}" type="presParOf" srcId="{444CF696-FDA8-4B89-9555-29570E15A307}" destId="{70A1ADA0-1FD8-4FF7-938E-C6442C8ACD22}" srcOrd="5" destOrd="0" presId="urn:microsoft.com/office/officeart/2005/8/layout/list1"/>
    <dgm:cxn modelId="{FB5488AB-2422-4416-8511-0DBB072CB928}" type="presParOf" srcId="{444CF696-FDA8-4B89-9555-29570E15A307}" destId="{DAF364FF-3E8D-4D28-A690-44AAE4DB5F15}" srcOrd="6" destOrd="0" presId="urn:microsoft.com/office/officeart/2005/8/layout/list1"/>
    <dgm:cxn modelId="{71A929BE-BBAC-46D4-A491-F0424491CAC5}" type="presParOf" srcId="{444CF696-FDA8-4B89-9555-29570E15A307}" destId="{B5C9FE36-C693-4C14-8F98-ECA7F033BA42}" srcOrd="7" destOrd="0" presId="urn:microsoft.com/office/officeart/2005/8/layout/list1"/>
    <dgm:cxn modelId="{E0BEBD43-8C4E-47D3-91EF-C4A72D1D0BD1}" type="presParOf" srcId="{444CF696-FDA8-4B89-9555-29570E15A307}" destId="{0378D4F4-8A3D-4FFF-8E8E-C4F6D28A2FCA}" srcOrd="8" destOrd="0" presId="urn:microsoft.com/office/officeart/2005/8/layout/list1"/>
    <dgm:cxn modelId="{A8F8BAB0-7ABC-4330-8795-3A7E4AAF8CB0}" type="presParOf" srcId="{0378D4F4-8A3D-4FFF-8E8E-C4F6D28A2FCA}" destId="{FE25206E-1B0F-4D18-8521-C774E4366FF5}" srcOrd="0" destOrd="0" presId="urn:microsoft.com/office/officeart/2005/8/layout/list1"/>
    <dgm:cxn modelId="{98C2C0D7-9660-472A-9BD9-BC701567966A}" type="presParOf" srcId="{0378D4F4-8A3D-4FFF-8E8E-C4F6D28A2FCA}" destId="{BADF2D43-BF17-44F7-9198-9C52E51A9994}" srcOrd="1" destOrd="0" presId="urn:microsoft.com/office/officeart/2005/8/layout/list1"/>
    <dgm:cxn modelId="{205451AA-FFCE-40BC-AB3B-853A49C5F22B}" type="presParOf" srcId="{444CF696-FDA8-4B89-9555-29570E15A307}" destId="{20A19FE0-A763-4916-9684-37630629988F}" srcOrd="9" destOrd="0" presId="urn:microsoft.com/office/officeart/2005/8/layout/list1"/>
    <dgm:cxn modelId="{FE114238-9739-487D-8043-040E98F892A3}" type="presParOf" srcId="{444CF696-FDA8-4B89-9555-29570E15A307}" destId="{509FEC12-B608-4ED6-86BC-9B3148424783}"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11202-D39A-43FE-A21E-B76AD27BB868}">
      <dsp:nvSpPr>
        <dsp:cNvPr id="0" name=""/>
        <dsp:cNvSpPr/>
      </dsp:nvSpPr>
      <dsp:spPr>
        <a:xfrm>
          <a:off x="0" y="464313"/>
          <a:ext cx="9872663"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D7B6D6-75CB-4ECD-8393-45ACC195481B}">
      <dsp:nvSpPr>
        <dsp:cNvPr id="0" name=""/>
        <dsp:cNvSpPr/>
      </dsp:nvSpPr>
      <dsp:spPr>
        <a:xfrm>
          <a:off x="493633" y="10267"/>
          <a:ext cx="6910864" cy="8673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1214" tIns="0" rIns="261214" bIns="0" numCol="1" spcCol="1270" anchor="ctr" anchorCtr="0">
          <a:noAutofit/>
        </a:bodyPr>
        <a:lstStyle/>
        <a:p>
          <a:pPr marL="0" lvl="0" indent="0" algn="l" defTabSz="1244600">
            <a:lnSpc>
              <a:spcPct val="90000"/>
            </a:lnSpc>
            <a:spcBef>
              <a:spcPct val="0"/>
            </a:spcBef>
            <a:spcAft>
              <a:spcPct val="35000"/>
            </a:spcAft>
            <a:buNone/>
          </a:pPr>
          <a:r>
            <a:rPr lang="en-US" sz="2800" kern="1200" dirty="0"/>
            <a:t>88% of providers increased knowledge about the disability in question.</a:t>
          </a:r>
        </a:p>
      </dsp:txBody>
      <dsp:txXfrm>
        <a:off x="535972" y="52606"/>
        <a:ext cx="6826186" cy="782647"/>
      </dsp:txXfrm>
    </dsp:sp>
    <dsp:sp modelId="{DAF364FF-3E8D-4D28-A690-44AAE4DB5F15}">
      <dsp:nvSpPr>
        <dsp:cNvPr id="0" name=""/>
        <dsp:cNvSpPr/>
      </dsp:nvSpPr>
      <dsp:spPr>
        <a:xfrm>
          <a:off x="0" y="2052652"/>
          <a:ext cx="9872663"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F1A941-8488-4DC6-9FA6-E6C52E0DEB2F}">
      <dsp:nvSpPr>
        <dsp:cNvPr id="0" name=""/>
        <dsp:cNvSpPr/>
      </dsp:nvSpPr>
      <dsp:spPr>
        <a:xfrm>
          <a:off x="525719" y="1382361"/>
          <a:ext cx="6910864" cy="114481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1214" tIns="0" rIns="261214" bIns="0" numCol="1" spcCol="1270" anchor="ctr" anchorCtr="0">
          <a:noAutofit/>
        </a:bodyPr>
        <a:lstStyle/>
        <a:p>
          <a:pPr marL="0" lvl="0" indent="0" algn="l" defTabSz="1244600">
            <a:lnSpc>
              <a:spcPct val="90000"/>
            </a:lnSpc>
            <a:spcBef>
              <a:spcPct val="0"/>
            </a:spcBef>
            <a:spcAft>
              <a:spcPct val="35000"/>
            </a:spcAft>
            <a:buNone/>
          </a:pPr>
          <a:r>
            <a:rPr lang="en-US" sz="2800" kern="1200" dirty="0"/>
            <a:t>97% of consults identified helpful strategies</a:t>
          </a:r>
        </a:p>
      </dsp:txBody>
      <dsp:txXfrm>
        <a:off x="581604" y="1438246"/>
        <a:ext cx="6799094" cy="1033048"/>
      </dsp:txXfrm>
    </dsp:sp>
    <dsp:sp modelId="{509FEC12-B608-4ED6-86BC-9B3148424783}">
      <dsp:nvSpPr>
        <dsp:cNvPr id="0" name=""/>
        <dsp:cNvSpPr/>
      </dsp:nvSpPr>
      <dsp:spPr>
        <a:xfrm>
          <a:off x="0" y="3322732"/>
          <a:ext cx="9872663" cy="705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DF2D43-BF17-44F7-9198-9C52E51A9994}">
      <dsp:nvSpPr>
        <dsp:cNvPr id="0" name=""/>
        <dsp:cNvSpPr/>
      </dsp:nvSpPr>
      <dsp:spPr>
        <a:xfrm>
          <a:off x="493633" y="2909452"/>
          <a:ext cx="6910864" cy="826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1214" tIns="0" rIns="261214" bIns="0" numCol="1" spcCol="1270" anchor="ctr" anchorCtr="0">
          <a:noAutofit/>
        </a:bodyPr>
        <a:lstStyle/>
        <a:p>
          <a:pPr marL="0" lvl="0" indent="0" algn="l" defTabSz="1244600">
            <a:lnSpc>
              <a:spcPct val="90000"/>
            </a:lnSpc>
            <a:spcBef>
              <a:spcPct val="0"/>
            </a:spcBef>
            <a:spcAft>
              <a:spcPct val="35000"/>
            </a:spcAft>
            <a:buNone/>
          </a:pPr>
          <a:r>
            <a:rPr lang="en-US" sz="2800" kern="1200" dirty="0"/>
            <a:t>84% of consults resulted in increased natural supports for the parent</a:t>
          </a:r>
        </a:p>
      </dsp:txBody>
      <dsp:txXfrm>
        <a:off x="533982" y="2949801"/>
        <a:ext cx="6830166" cy="74586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BB3DD5-2DE5-424B-AAF7-3FFBC0056747}" type="datetimeFigureOut">
              <a:rPr lang="en-US" smtClean="0"/>
              <a:t>7/18/2019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BC2FB-C028-4C5A-A1C9-E9B1706F24D8}" type="slidenum">
              <a:rPr lang="en-US" smtClean="0"/>
              <a:t>‹#›</a:t>
            </a:fld>
            <a:endParaRPr lang="en-US"/>
          </a:p>
        </p:txBody>
      </p:sp>
    </p:spTree>
    <p:extLst>
      <p:ext uri="{BB962C8B-B14F-4D97-AF65-F5344CB8AC3E}">
        <p14:creationId xmlns:p14="http://schemas.microsoft.com/office/powerpoint/2010/main" val="2638518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C83862-33DA-4305-86D3-F3B0BF2D987C}" type="slidenum">
              <a:rPr lang="en-US" smtClean="0"/>
              <a:t>1</a:t>
            </a:fld>
            <a:endParaRPr lang="en-US"/>
          </a:p>
        </p:txBody>
      </p:sp>
    </p:spTree>
    <p:extLst>
      <p:ext uri="{BB962C8B-B14F-4D97-AF65-F5344CB8AC3E}">
        <p14:creationId xmlns:p14="http://schemas.microsoft.com/office/powerpoint/2010/main" val="2568288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site has lots of different</a:t>
            </a:r>
            <a:r>
              <a:rPr lang="en-US" baseline="0" dirty="0"/>
              <a:t> types of simple communication boards that may be helpful.</a:t>
            </a:r>
            <a:endParaRPr lang="en-US" dirty="0"/>
          </a:p>
        </p:txBody>
      </p:sp>
      <p:sp>
        <p:nvSpPr>
          <p:cNvPr id="4" name="Slide Number Placeholder 3"/>
          <p:cNvSpPr>
            <a:spLocks noGrp="1"/>
          </p:cNvSpPr>
          <p:nvPr>
            <p:ph type="sldNum" sz="quarter" idx="10"/>
          </p:nvPr>
        </p:nvSpPr>
        <p:spPr/>
        <p:txBody>
          <a:bodyPr/>
          <a:lstStyle/>
          <a:p>
            <a:fld id="{6EC83862-33DA-4305-86D3-F3B0BF2D987C}" type="slidenum">
              <a:rPr lang="en-US" smtClean="0"/>
              <a:t>14</a:t>
            </a:fld>
            <a:endParaRPr lang="en-US"/>
          </a:p>
        </p:txBody>
      </p:sp>
    </p:spTree>
    <p:extLst>
      <p:ext uri="{BB962C8B-B14F-4D97-AF65-F5344CB8AC3E}">
        <p14:creationId xmlns:p14="http://schemas.microsoft.com/office/powerpoint/2010/main" val="478293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5F8DF-7920-4766-A064-C56A7D16AE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AB026B-36DC-4C91-9705-100C2C117E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B05515-6950-4F06-93EB-B3F508021FF1}"/>
              </a:ext>
            </a:extLst>
          </p:cNvPr>
          <p:cNvSpPr>
            <a:spLocks noGrp="1"/>
          </p:cNvSpPr>
          <p:nvPr>
            <p:ph type="dt" sz="half" idx="10"/>
          </p:nvPr>
        </p:nvSpPr>
        <p:spPr/>
        <p:txBody>
          <a:bodyPr/>
          <a:lstStyle/>
          <a:p>
            <a:fld id="{E68A4BFB-DCF4-4AD4-85FD-A34985E449A9}" type="datetimeFigureOut">
              <a:rPr lang="en-US" smtClean="0"/>
              <a:t>7/18/2019</a:t>
            </a:fld>
            <a:endParaRPr lang="en-US"/>
          </a:p>
        </p:txBody>
      </p:sp>
      <p:sp>
        <p:nvSpPr>
          <p:cNvPr id="5" name="Footer Placeholder 4">
            <a:extLst>
              <a:ext uri="{FF2B5EF4-FFF2-40B4-BE49-F238E27FC236}">
                <a16:creationId xmlns:a16="http://schemas.microsoft.com/office/drawing/2014/main" id="{786E3E20-9507-48AE-AD92-95CA4D59A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2CC7AE-8AC7-4E95-A112-077D32435387}"/>
              </a:ext>
            </a:extLst>
          </p:cNvPr>
          <p:cNvSpPr>
            <a:spLocks noGrp="1"/>
          </p:cNvSpPr>
          <p:nvPr>
            <p:ph type="sldNum" sz="quarter" idx="12"/>
          </p:nvPr>
        </p:nvSpPr>
        <p:spPr/>
        <p:txBody>
          <a:bodyPr/>
          <a:lstStyle/>
          <a:p>
            <a:fld id="{C9AB7AA8-B561-4237-B2A5-4815A3695CB8}" type="slidenum">
              <a:rPr lang="en-US" smtClean="0"/>
              <a:t>‹#›</a:t>
            </a:fld>
            <a:endParaRPr lang="en-US"/>
          </a:p>
        </p:txBody>
      </p:sp>
    </p:spTree>
    <p:extLst>
      <p:ext uri="{BB962C8B-B14F-4D97-AF65-F5344CB8AC3E}">
        <p14:creationId xmlns:p14="http://schemas.microsoft.com/office/powerpoint/2010/main" val="1076797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F5F44-64AE-47C3-995B-1A59396564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EF5102-37C3-4748-A836-6F663B48A3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ABA6D-1430-4BA3-85BD-49CA495D4A03}"/>
              </a:ext>
            </a:extLst>
          </p:cNvPr>
          <p:cNvSpPr>
            <a:spLocks noGrp="1"/>
          </p:cNvSpPr>
          <p:nvPr>
            <p:ph type="dt" sz="half" idx="10"/>
          </p:nvPr>
        </p:nvSpPr>
        <p:spPr/>
        <p:txBody>
          <a:bodyPr/>
          <a:lstStyle/>
          <a:p>
            <a:fld id="{E68A4BFB-DCF4-4AD4-85FD-A34985E449A9}" type="datetimeFigureOut">
              <a:rPr lang="en-US" smtClean="0"/>
              <a:t>7/18/2019</a:t>
            </a:fld>
            <a:endParaRPr lang="en-US"/>
          </a:p>
        </p:txBody>
      </p:sp>
      <p:sp>
        <p:nvSpPr>
          <p:cNvPr id="5" name="Footer Placeholder 4">
            <a:extLst>
              <a:ext uri="{FF2B5EF4-FFF2-40B4-BE49-F238E27FC236}">
                <a16:creationId xmlns:a16="http://schemas.microsoft.com/office/drawing/2014/main" id="{B176F546-3AA6-4939-8322-AE778D29AD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BE3471-44B1-40F8-99BA-27885004606E}"/>
              </a:ext>
            </a:extLst>
          </p:cNvPr>
          <p:cNvSpPr>
            <a:spLocks noGrp="1"/>
          </p:cNvSpPr>
          <p:nvPr>
            <p:ph type="sldNum" sz="quarter" idx="12"/>
          </p:nvPr>
        </p:nvSpPr>
        <p:spPr/>
        <p:txBody>
          <a:bodyPr/>
          <a:lstStyle/>
          <a:p>
            <a:fld id="{C9AB7AA8-B561-4237-B2A5-4815A3695CB8}" type="slidenum">
              <a:rPr lang="en-US" smtClean="0"/>
              <a:t>‹#›</a:t>
            </a:fld>
            <a:endParaRPr lang="en-US"/>
          </a:p>
        </p:txBody>
      </p:sp>
    </p:spTree>
    <p:extLst>
      <p:ext uri="{BB962C8B-B14F-4D97-AF65-F5344CB8AC3E}">
        <p14:creationId xmlns:p14="http://schemas.microsoft.com/office/powerpoint/2010/main" val="3827186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468586-2746-4DAE-BF20-12DF064901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939CC9-E1FE-4733-A0F4-1DFE7FAD5A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2CA5DB-A3E4-459E-82FB-0F37B1C648A7}"/>
              </a:ext>
            </a:extLst>
          </p:cNvPr>
          <p:cNvSpPr>
            <a:spLocks noGrp="1"/>
          </p:cNvSpPr>
          <p:nvPr>
            <p:ph type="dt" sz="half" idx="10"/>
          </p:nvPr>
        </p:nvSpPr>
        <p:spPr/>
        <p:txBody>
          <a:bodyPr/>
          <a:lstStyle/>
          <a:p>
            <a:fld id="{E68A4BFB-DCF4-4AD4-85FD-A34985E449A9}" type="datetimeFigureOut">
              <a:rPr lang="en-US" smtClean="0"/>
              <a:t>7/18/2019</a:t>
            </a:fld>
            <a:endParaRPr lang="en-US"/>
          </a:p>
        </p:txBody>
      </p:sp>
      <p:sp>
        <p:nvSpPr>
          <p:cNvPr id="5" name="Footer Placeholder 4">
            <a:extLst>
              <a:ext uri="{FF2B5EF4-FFF2-40B4-BE49-F238E27FC236}">
                <a16:creationId xmlns:a16="http://schemas.microsoft.com/office/drawing/2014/main" id="{3185E9E9-8885-4833-A7AC-138A7FC30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0C37B-B1F1-4D34-83BA-46FC6AF0197A}"/>
              </a:ext>
            </a:extLst>
          </p:cNvPr>
          <p:cNvSpPr>
            <a:spLocks noGrp="1"/>
          </p:cNvSpPr>
          <p:nvPr>
            <p:ph type="sldNum" sz="quarter" idx="12"/>
          </p:nvPr>
        </p:nvSpPr>
        <p:spPr/>
        <p:txBody>
          <a:bodyPr/>
          <a:lstStyle/>
          <a:p>
            <a:fld id="{C9AB7AA8-B561-4237-B2A5-4815A3695CB8}" type="slidenum">
              <a:rPr lang="en-US" smtClean="0"/>
              <a:t>‹#›</a:t>
            </a:fld>
            <a:endParaRPr lang="en-US"/>
          </a:p>
        </p:txBody>
      </p:sp>
    </p:spTree>
    <p:extLst>
      <p:ext uri="{BB962C8B-B14F-4D97-AF65-F5344CB8AC3E}">
        <p14:creationId xmlns:p14="http://schemas.microsoft.com/office/powerpoint/2010/main" val="1165574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907A-E064-4848-9AA7-0EE0F73439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948169-342C-4EE0-91BA-8D163A143C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9E9A63-1695-4FC6-A6C7-4D94446B9C22}"/>
              </a:ext>
            </a:extLst>
          </p:cNvPr>
          <p:cNvSpPr>
            <a:spLocks noGrp="1"/>
          </p:cNvSpPr>
          <p:nvPr>
            <p:ph type="dt" sz="half" idx="10"/>
          </p:nvPr>
        </p:nvSpPr>
        <p:spPr/>
        <p:txBody>
          <a:bodyPr/>
          <a:lstStyle/>
          <a:p>
            <a:fld id="{E68A4BFB-DCF4-4AD4-85FD-A34985E449A9}" type="datetimeFigureOut">
              <a:rPr lang="en-US" smtClean="0"/>
              <a:t>7/18/2019</a:t>
            </a:fld>
            <a:endParaRPr lang="en-US"/>
          </a:p>
        </p:txBody>
      </p:sp>
      <p:sp>
        <p:nvSpPr>
          <p:cNvPr id="5" name="Footer Placeholder 4">
            <a:extLst>
              <a:ext uri="{FF2B5EF4-FFF2-40B4-BE49-F238E27FC236}">
                <a16:creationId xmlns:a16="http://schemas.microsoft.com/office/drawing/2014/main" id="{63A574DE-9E98-4054-98EF-D7C945006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7134F-876A-4E4B-AD9B-1B9B3FF6B639}"/>
              </a:ext>
            </a:extLst>
          </p:cNvPr>
          <p:cNvSpPr>
            <a:spLocks noGrp="1"/>
          </p:cNvSpPr>
          <p:nvPr>
            <p:ph type="sldNum" sz="quarter" idx="12"/>
          </p:nvPr>
        </p:nvSpPr>
        <p:spPr/>
        <p:txBody>
          <a:bodyPr/>
          <a:lstStyle/>
          <a:p>
            <a:fld id="{C9AB7AA8-B561-4237-B2A5-4815A3695CB8}" type="slidenum">
              <a:rPr lang="en-US" smtClean="0"/>
              <a:t>‹#›</a:t>
            </a:fld>
            <a:endParaRPr lang="en-US"/>
          </a:p>
        </p:txBody>
      </p:sp>
    </p:spTree>
    <p:extLst>
      <p:ext uri="{BB962C8B-B14F-4D97-AF65-F5344CB8AC3E}">
        <p14:creationId xmlns:p14="http://schemas.microsoft.com/office/powerpoint/2010/main" val="3860698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DCB5-2599-4AA4-AAF6-A33320EA71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2936D73-FD70-4E70-A61E-6B9FA15EDD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6A26BE-161D-47E5-9BE1-BE5E68094964}"/>
              </a:ext>
            </a:extLst>
          </p:cNvPr>
          <p:cNvSpPr>
            <a:spLocks noGrp="1"/>
          </p:cNvSpPr>
          <p:nvPr>
            <p:ph type="dt" sz="half" idx="10"/>
          </p:nvPr>
        </p:nvSpPr>
        <p:spPr/>
        <p:txBody>
          <a:bodyPr/>
          <a:lstStyle/>
          <a:p>
            <a:fld id="{E68A4BFB-DCF4-4AD4-85FD-A34985E449A9}" type="datetimeFigureOut">
              <a:rPr lang="en-US" smtClean="0"/>
              <a:t>7/18/2019</a:t>
            </a:fld>
            <a:endParaRPr lang="en-US"/>
          </a:p>
        </p:txBody>
      </p:sp>
      <p:sp>
        <p:nvSpPr>
          <p:cNvPr id="5" name="Footer Placeholder 4">
            <a:extLst>
              <a:ext uri="{FF2B5EF4-FFF2-40B4-BE49-F238E27FC236}">
                <a16:creationId xmlns:a16="http://schemas.microsoft.com/office/drawing/2014/main" id="{F1E838C4-C161-4B34-96A4-C743E2666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01AA8-EF97-4D3B-85E6-3C72C365F83A}"/>
              </a:ext>
            </a:extLst>
          </p:cNvPr>
          <p:cNvSpPr>
            <a:spLocks noGrp="1"/>
          </p:cNvSpPr>
          <p:nvPr>
            <p:ph type="sldNum" sz="quarter" idx="12"/>
          </p:nvPr>
        </p:nvSpPr>
        <p:spPr/>
        <p:txBody>
          <a:bodyPr/>
          <a:lstStyle/>
          <a:p>
            <a:fld id="{C9AB7AA8-B561-4237-B2A5-4815A3695CB8}" type="slidenum">
              <a:rPr lang="en-US" smtClean="0"/>
              <a:t>‹#›</a:t>
            </a:fld>
            <a:endParaRPr lang="en-US"/>
          </a:p>
        </p:txBody>
      </p:sp>
    </p:spTree>
    <p:extLst>
      <p:ext uri="{BB962C8B-B14F-4D97-AF65-F5344CB8AC3E}">
        <p14:creationId xmlns:p14="http://schemas.microsoft.com/office/powerpoint/2010/main" val="161109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6E92F-63C1-4DEC-A246-E573E70AA0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5FBD68-562C-4FBB-87E6-7397D5CEF8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0D306E3-6776-41ED-8F2F-A79049EB7F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805988-AF2B-4870-BDFB-551AC741968B}"/>
              </a:ext>
            </a:extLst>
          </p:cNvPr>
          <p:cNvSpPr>
            <a:spLocks noGrp="1"/>
          </p:cNvSpPr>
          <p:nvPr>
            <p:ph type="dt" sz="half" idx="10"/>
          </p:nvPr>
        </p:nvSpPr>
        <p:spPr/>
        <p:txBody>
          <a:bodyPr/>
          <a:lstStyle/>
          <a:p>
            <a:fld id="{E68A4BFB-DCF4-4AD4-85FD-A34985E449A9}" type="datetimeFigureOut">
              <a:rPr lang="en-US" smtClean="0"/>
              <a:t>7/18/2019</a:t>
            </a:fld>
            <a:endParaRPr lang="en-US"/>
          </a:p>
        </p:txBody>
      </p:sp>
      <p:sp>
        <p:nvSpPr>
          <p:cNvPr id="6" name="Footer Placeholder 5">
            <a:extLst>
              <a:ext uri="{FF2B5EF4-FFF2-40B4-BE49-F238E27FC236}">
                <a16:creationId xmlns:a16="http://schemas.microsoft.com/office/drawing/2014/main" id="{3D3646A6-6533-4599-B33C-661A34A90B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0E9E84-BDA7-4FEB-8533-6A7556DAE3FC}"/>
              </a:ext>
            </a:extLst>
          </p:cNvPr>
          <p:cNvSpPr>
            <a:spLocks noGrp="1"/>
          </p:cNvSpPr>
          <p:nvPr>
            <p:ph type="sldNum" sz="quarter" idx="12"/>
          </p:nvPr>
        </p:nvSpPr>
        <p:spPr/>
        <p:txBody>
          <a:bodyPr/>
          <a:lstStyle/>
          <a:p>
            <a:fld id="{C9AB7AA8-B561-4237-B2A5-4815A3695CB8}" type="slidenum">
              <a:rPr lang="en-US" smtClean="0"/>
              <a:t>‹#›</a:t>
            </a:fld>
            <a:endParaRPr lang="en-US"/>
          </a:p>
        </p:txBody>
      </p:sp>
    </p:spTree>
    <p:extLst>
      <p:ext uri="{BB962C8B-B14F-4D97-AF65-F5344CB8AC3E}">
        <p14:creationId xmlns:p14="http://schemas.microsoft.com/office/powerpoint/2010/main" val="3933781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9D567-2845-4F41-87F6-27EC68F1B2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865C95-CAC2-4D00-8DC5-BF245B1514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D103BC-F0DF-4DE5-9CE8-D69D0798C2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DA7365-4039-4BCC-83FC-607AD68821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8B5AE7-3E4A-4188-9997-181D92D9CD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67E6CF-8DC8-469E-B80A-10FC7B6EA277}"/>
              </a:ext>
            </a:extLst>
          </p:cNvPr>
          <p:cNvSpPr>
            <a:spLocks noGrp="1"/>
          </p:cNvSpPr>
          <p:nvPr>
            <p:ph type="dt" sz="half" idx="10"/>
          </p:nvPr>
        </p:nvSpPr>
        <p:spPr/>
        <p:txBody>
          <a:bodyPr/>
          <a:lstStyle/>
          <a:p>
            <a:fld id="{E68A4BFB-DCF4-4AD4-85FD-A34985E449A9}" type="datetimeFigureOut">
              <a:rPr lang="en-US" smtClean="0"/>
              <a:t>7/18/2019</a:t>
            </a:fld>
            <a:endParaRPr lang="en-US"/>
          </a:p>
        </p:txBody>
      </p:sp>
      <p:sp>
        <p:nvSpPr>
          <p:cNvPr id="8" name="Footer Placeholder 7">
            <a:extLst>
              <a:ext uri="{FF2B5EF4-FFF2-40B4-BE49-F238E27FC236}">
                <a16:creationId xmlns:a16="http://schemas.microsoft.com/office/drawing/2014/main" id="{B852E6D6-7139-4EFC-A6F6-8AAB2E3BBF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B433AA-D362-402B-867C-ABB52AD71DDC}"/>
              </a:ext>
            </a:extLst>
          </p:cNvPr>
          <p:cNvSpPr>
            <a:spLocks noGrp="1"/>
          </p:cNvSpPr>
          <p:nvPr>
            <p:ph type="sldNum" sz="quarter" idx="12"/>
          </p:nvPr>
        </p:nvSpPr>
        <p:spPr/>
        <p:txBody>
          <a:bodyPr/>
          <a:lstStyle/>
          <a:p>
            <a:fld id="{C9AB7AA8-B561-4237-B2A5-4815A3695CB8}" type="slidenum">
              <a:rPr lang="en-US" smtClean="0"/>
              <a:t>‹#›</a:t>
            </a:fld>
            <a:endParaRPr lang="en-US"/>
          </a:p>
        </p:txBody>
      </p:sp>
    </p:spTree>
    <p:extLst>
      <p:ext uri="{BB962C8B-B14F-4D97-AF65-F5344CB8AC3E}">
        <p14:creationId xmlns:p14="http://schemas.microsoft.com/office/powerpoint/2010/main" val="3046693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98678-3F1A-40FA-B6B1-2C084DA108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60FC2F-3D2E-4948-BB84-4279F686E962}"/>
              </a:ext>
            </a:extLst>
          </p:cNvPr>
          <p:cNvSpPr>
            <a:spLocks noGrp="1"/>
          </p:cNvSpPr>
          <p:nvPr>
            <p:ph type="dt" sz="half" idx="10"/>
          </p:nvPr>
        </p:nvSpPr>
        <p:spPr/>
        <p:txBody>
          <a:bodyPr/>
          <a:lstStyle/>
          <a:p>
            <a:fld id="{E68A4BFB-DCF4-4AD4-85FD-A34985E449A9}" type="datetimeFigureOut">
              <a:rPr lang="en-US" smtClean="0"/>
              <a:t>7/18/2019</a:t>
            </a:fld>
            <a:endParaRPr lang="en-US"/>
          </a:p>
        </p:txBody>
      </p:sp>
      <p:sp>
        <p:nvSpPr>
          <p:cNvPr id="4" name="Footer Placeholder 3">
            <a:extLst>
              <a:ext uri="{FF2B5EF4-FFF2-40B4-BE49-F238E27FC236}">
                <a16:creationId xmlns:a16="http://schemas.microsoft.com/office/drawing/2014/main" id="{43B17565-A84D-455D-B60D-72DE33E2D8F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333B67-F61F-4E3B-A887-5275352B1B7A}"/>
              </a:ext>
            </a:extLst>
          </p:cNvPr>
          <p:cNvSpPr>
            <a:spLocks noGrp="1"/>
          </p:cNvSpPr>
          <p:nvPr>
            <p:ph type="sldNum" sz="quarter" idx="12"/>
          </p:nvPr>
        </p:nvSpPr>
        <p:spPr/>
        <p:txBody>
          <a:bodyPr/>
          <a:lstStyle/>
          <a:p>
            <a:fld id="{C9AB7AA8-B561-4237-B2A5-4815A3695CB8}" type="slidenum">
              <a:rPr lang="en-US" smtClean="0"/>
              <a:t>‹#›</a:t>
            </a:fld>
            <a:endParaRPr lang="en-US"/>
          </a:p>
        </p:txBody>
      </p:sp>
    </p:spTree>
    <p:extLst>
      <p:ext uri="{BB962C8B-B14F-4D97-AF65-F5344CB8AC3E}">
        <p14:creationId xmlns:p14="http://schemas.microsoft.com/office/powerpoint/2010/main" val="3129944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A994B2-63C1-44C6-A0CE-395868E4A007}"/>
              </a:ext>
            </a:extLst>
          </p:cNvPr>
          <p:cNvSpPr>
            <a:spLocks noGrp="1"/>
          </p:cNvSpPr>
          <p:nvPr>
            <p:ph type="dt" sz="half" idx="10"/>
          </p:nvPr>
        </p:nvSpPr>
        <p:spPr/>
        <p:txBody>
          <a:bodyPr/>
          <a:lstStyle/>
          <a:p>
            <a:fld id="{E68A4BFB-DCF4-4AD4-85FD-A34985E449A9}" type="datetimeFigureOut">
              <a:rPr lang="en-US" smtClean="0"/>
              <a:t>7/18/2019</a:t>
            </a:fld>
            <a:endParaRPr lang="en-US"/>
          </a:p>
        </p:txBody>
      </p:sp>
      <p:sp>
        <p:nvSpPr>
          <p:cNvPr id="3" name="Footer Placeholder 2">
            <a:extLst>
              <a:ext uri="{FF2B5EF4-FFF2-40B4-BE49-F238E27FC236}">
                <a16:creationId xmlns:a16="http://schemas.microsoft.com/office/drawing/2014/main" id="{C9EBED78-667C-4EC8-A89B-7193D4B7309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55BB0A-B325-4E1B-B1E2-12FACDB4F94F}"/>
              </a:ext>
            </a:extLst>
          </p:cNvPr>
          <p:cNvSpPr>
            <a:spLocks noGrp="1"/>
          </p:cNvSpPr>
          <p:nvPr>
            <p:ph type="sldNum" sz="quarter" idx="12"/>
          </p:nvPr>
        </p:nvSpPr>
        <p:spPr/>
        <p:txBody>
          <a:bodyPr/>
          <a:lstStyle/>
          <a:p>
            <a:fld id="{C9AB7AA8-B561-4237-B2A5-4815A3695CB8}" type="slidenum">
              <a:rPr lang="en-US" smtClean="0"/>
              <a:t>‹#›</a:t>
            </a:fld>
            <a:endParaRPr lang="en-US"/>
          </a:p>
        </p:txBody>
      </p:sp>
    </p:spTree>
    <p:extLst>
      <p:ext uri="{BB962C8B-B14F-4D97-AF65-F5344CB8AC3E}">
        <p14:creationId xmlns:p14="http://schemas.microsoft.com/office/powerpoint/2010/main" val="411912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6D129-C038-4E43-8C40-9487CB4E7A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41803E-8EB5-480B-B025-4598E3CDFA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4F231E-33C1-4387-B687-A725CBC32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0B3CE9-FA96-4BEA-8F00-31360944F150}"/>
              </a:ext>
            </a:extLst>
          </p:cNvPr>
          <p:cNvSpPr>
            <a:spLocks noGrp="1"/>
          </p:cNvSpPr>
          <p:nvPr>
            <p:ph type="dt" sz="half" idx="10"/>
          </p:nvPr>
        </p:nvSpPr>
        <p:spPr/>
        <p:txBody>
          <a:bodyPr/>
          <a:lstStyle/>
          <a:p>
            <a:fld id="{E68A4BFB-DCF4-4AD4-85FD-A34985E449A9}" type="datetimeFigureOut">
              <a:rPr lang="en-US" smtClean="0"/>
              <a:t>7/18/2019</a:t>
            </a:fld>
            <a:endParaRPr lang="en-US"/>
          </a:p>
        </p:txBody>
      </p:sp>
      <p:sp>
        <p:nvSpPr>
          <p:cNvPr id="6" name="Footer Placeholder 5">
            <a:extLst>
              <a:ext uri="{FF2B5EF4-FFF2-40B4-BE49-F238E27FC236}">
                <a16:creationId xmlns:a16="http://schemas.microsoft.com/office/drawing/2014/main" id="{7C7EBBA4-98FA-4425-87F1-4C427E3C13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B59911-DAE4-4975-9AAB-B7A96692F2D7}"/>
              </a:ext>
            </a:extLst>
          </p:cNvPr>
          <p:cNvSpPr>
            <a:spLocks noGrp="1"/>
          </p:cNvSpPr>
          <p:nvPr>
            <p:ph type="sldNum" sz="quarter" idx="12"/>
          </p:nvPr>
        </p:nvSpPr>
        <p:spPr/>
        <p:txBody>
          <a:bodyPr/>
          <a:lstStyle/>
          <a:p>
            <a:fld id="{C9AB7AA8-B561-4237-B2A5-4815A3695CB8}" type="slidenum">
              <a:rPr lang="en-US" smtClean="0"/>
              <a:t>‹#›</a:t>
            </a:fld>
            <a:endParaRPr lang="en-US"/>
          </a:p>
        </p:txBody>
      </p:sp>
    </p:spTree>
    <p:extLst>
      <p:ext uri="{BB962C8B-B14F-4D97-AF65-F5344CB8AC3E}">
        <p14:creationId xmlns:p14="http://schemas.microsoft.com/office/powerpoint/2010/main" val="1746549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E9B0D-F419-4938-93BC-A52044BB668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0F9612-0E53-4DDB-9475-E1B9E0488F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DDDD13-8003-4F11-9682-F859685695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D9E60-3A71-4001-8783-D0E82A73C2C2}"/>
              </a:ext>
            </a:extLst>
          </p:cNvPr>
          <p:cNvSpPr>
            <a:spLocks noGrp="1"/>
          </p:cNvSpPr>
          <p:nvPr>
            <p:ph type="dt" sz="half" idx="10"/>
          </p:nvPr>
        </p:nvSpPr>
        <p:spPr/>
        <p:txBody>
          <a:bodyPr/>
          <a:lstStyle/>
          <a:p>
            <a:fld id="{E68A4BFB-DCF4-4AD4-85FD-A34985E449A9}" type="datetimeFigureOut">
              <a:rPr lang="en-US" smtClean="0"/>
              <a:t>7/18/2019</a:t>
            </a:fld>
            <a:endParaRPr lang="en-US"/>
          </a:p>
        </p:txBody>
      </p:sp>
      <p:sp>
        <p:nvSpPr>
          <p:cNvPr id="6" name="Footer Placeholder 5">
            <a:extLst>
              <a:ext uri="{FF2B5EF4-FFF2-40B4-BE49-F238E27FC236}">
                <a16:creationId xmlns:a16="http://schemas.microsoft.com/office/drawing/2014/main" id="{4E720180-FCB2-41DD-A7F6-724F9B5263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976B8D-1B07-4303-AEAE-76321F7B14D5}"/>
              </a:ext>
            </a:extLst>
          </p:cNvPr>
          <p:cNvSpPr>
            <a:spLocks noGrp="1"/>
          </p:cNvSpPr>
          <p:nvPr>
            <p:ph type="sldNum" sz="quarter" idx="12"/>
          </p:nvPr>
        </p:nvSpPr>
        <p:spPr/>
        <p:txBody>
          <a:bodyPr/>
          <a:lstStyle/>
          <a:p>
            <a:fld id="{C9AB7AA8-B561-4237-B2A5-4815A3695CB8}" type="slidenum">
              <a:rPr lang="en-US" smtClean="0"/>
              <a:t>‹#›</a:t>
            </a:fld>
            <a:endParaRPr lang="en-US"/>
          </a:p>
        </p:txBody>
      </p:sp>
    </p:spTree>
    <p:extLst>
      <p:ext uri="{BB962C8B-B14F-4D97-AF65-F5344CB8AC3E}">
        <p14:creationId xmlns:p14="http://schemas.microsoft.com/office/powerpoint/2010/main" val="3964059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2236D4-7860-4033-944C-428A49ABFD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E42305-F35A-45C4-A282-C7BC0AD0BB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041B30-0B67-4277-AE88-D9E7BFE56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8A4BFB-DCF4-4AD4-85FD-A34985E449A9}" type="datetimeFigureOut">
              <a:rPr lang="en-US" smtClean="0"/>
              <a:t>7/18/2019</a:t>
            </a:fld>
            <a:endParaRPr lang="en-US"/>
          </a:p>
        </p:txBody>
      </p:sp>
      <p:sp>
        <p:nvSpPr>
          <p:cNvPr id="5" name="Footer Placeholder 4">
            <a:extLst>
              <a:ext uri="{FF2B5EF4-FFF2-40B4-BE49-F238E27FC236}">
                <a16:creationId xmlns:a16="http://schemas.microsoft.com/office/drawing/2014/main" id="{4875C1A7-B80E-4344-B8A9-30ADB6FF33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780450-CBF6-4A19-B3AC-2A31059D6D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B7AA8-B561-4237-B2A5-4815A3695CB8}" type="slidenum">
              <a:rPr lang="en-US" smtClean="0"/>
              <a:t>‹#›</a:t>
            </a:fld>
            <a:endParaRPr lang="en-US"/>
          </a:p>
        </p:txBody>
      </p:sp>
    </p:spTree>
    <p:extLst>
      <p:ext uri="{BB962C8B-B14F-4D97-AF65-F5344CB8AC3E}">
        <p14:creationId xmlns:p14="http://schemas.microsoft.com/office/powerpoint/2010/main" val="2788295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emf"/><Relationship Id="rId5" Type="http://schemas.openxmlformats.org/officeDocument/2006/relationships/hyperlink" Target="https://www.okabletech-abc.org/"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idgit-health.com/download-files/medical-encounter-board/MEB-grid-A4.pdf" TargetMode="External"/><Relationship Id="rId5" Type="http://schemas.openxmlformats.org/officeDocument/2006/relationships/image" Target="../media/image13.jp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hyperlink" Target="http://www.centerforparentswithdisabilities.org/"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7.jpg"/><Relationship Id="rId5" Type="http://schemas.openxmlformats.org/officeDocument/2006/relationships/hyperlink" Target="https://www.facebook.com/OKpwd/" TargetMode="External"/><Relationship Id="rId4" Type="http://schemas.openxmlformats.org/officeDocument/2006/relationships/hyperlink" Target="http://soonersuccess.ouhsc.edu/ServicesPrograms/SupportingParentswithDisabilities.aspx"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hyperlink" Target="mailto:Lisa-simmons@ouhsc.edu"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s://okrid.org/resources/" TargetMode="Externa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www.vickieparkermft.com/viparents.php"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okabletech.okstate.edu/" TargetMode="External"/><Relationship Id="rId5" Type="http://schemas.openxmlformats.org/officeDocument/2006/relationships/hyperlink" Target="https://nfb.org/Images/nfb/Publications/brochures/BlindParents/ParentingWithoutSight.html"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FF0000"/>
                </a:solidFill>
              </a:rPr>
              <a:t>Supporting Oklahoma </a:t>
            </a:r>
            <a:r>
              <a:rPr lang="en-US" b="1" dirty="0">
                <a:solidFill>
                  <a:srgbClr val="0070C0"/>
                </a:solidFill>
              </a:rPr>
              <a:t>Parents with Disabilities</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431822" y="1265515"/>
            <a:ext cx="5054618" cy="2947662"/>
          </a:xfrm>
        </p:spPr>
      </p:pic>
      <p:sp>
        <p:nvSpPr>
          <p:cNvPr id="3" name="TextBox 2"/>
          <p:cNvSpPr txBox="1"/>
          <p:nvPr/>
        </p:nvSpPr>
        <p:spPr>
          <a:xfrm>
            <a:off x="627944" y="5813562"/>
            <a:ext cx="10936111" cy="400110"/>
          </a:xfrm>
          <a:prstGeom prst="rect">
            <a:avLst/>
          </a:prstGeom>
          <a:noFill/>
        </p:spPr>
        <p:txBody>
          <a:bodyPr wrap="square" rtlCol="0">
            <a:spAutoFit/>
          </a:bodyPr>
          <a:lstStyle/>
          <a:p>
            <a:pPr algn="ctr"/>
            <a:r>
              <a:rPr lang="en-US" sz="2000" dirty="0"/>
              <a:t>*Major funding for the </a:t>
            </a:r>
            <a:r>
              <a:rPr lang="en-US" sz="2000" dirty="0" err="1"/>
              <a:t>SPwD</a:t>
            </a:r>
            <a:r>
              <a:rPr lang="en-US" sz="2000" dirty="0"/>
              <a:t> Project provided by the Developmental Disabilities Council of Oklahoma</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26134" y="4093370"/>
            <a:ext cx="2883213" cy="1325563"/>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864" y="3843117"/>
            <a:ext cx="3166872" cy="1575816"/>
          </a:xfrm>
          <a:prstGeom prst="rect">
            <a:avLst/>
          </a:prstGeom>
        </p:spPr>
      </p:pic>
      <p:pic>
        <p:nvPicPr>
          <p:cNvPr id="7" name="Audio 6">
            <a:hlinkClick r:id="" action="ppaction://media"/>
            <a:extLst>
              <a:ext uri="{FF2B5EF4-FFF2-40B4-BE49-F238E27FC236}">
                <a16:creationId xmlns:a16="http://schemas.microsoft.com/office/drawing/2014/main" id="{0D5553F9-7842-4109-AEE4-A71E5ECE312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1703610"/>
      </p:ext>
    </p:extLst>
  </p:cSld>
  <p:clrMapOvr>
    <a:masterClrMapping/>
  </p:clrMapOvr>
  <mc:AlternateContent xmlns:mc="http://schemas.openxmlformats.org/markup-compatibility/2006">
    <mc:Choice xmlns:p14="http://schemas.microsoft.com/office/powerpoint/2010/main" Requires="p14">
      <p:transition spd="slow" p14:dur="2000" advTm="11030"/>
    </mc:Choice>
    <mc:Fallback>
      <p:transition spd="slow" advTm="11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326275" y="614109"/>
            <a:ext cx="7539450" cy="997527"/>
          </a:xfrm>
          <a:prstGeom prst="rect">
            <a:avLst/>
          </a:prstGeom>
        </p:spPr>
      </p:pic>
      <p:sp>
        <p:nvSpPr>
          <p:cNvPr id="3" name="Subtitle 2"/>
          <p:cNvSpPr>
            <a:spLocks noGrp="1"/>
          </p:cNvSpPr>
          <p:nvPr>
            <p:ph type="subTitle" idx="1"/>
          </p:nvPr>
        </p:nvSpPr>
        <p:spPr>
          <a:xfrm>
            <a:off x="1619415" y="2154901"/>
            <a:ext cx="9144000" cy="1655762"/>
          </a:xfrm>
        </p:spPr>
        <p:txBody>
          <a:bodyPr>
            <a:normAutofit fontScale="77500" lnSpcReduction="20000"/>
          </a:bodyPr>
          <a:lstStyle/>
          <a:p>
            <a:r>
              <a:rPr lang="en-US" sz="4800" dirty="0"/>
              <a:t>Oklahoma ABLE Tech</a:t>
            </a:r>
          </a:p>
          <a:p>
            <a:r>
              <a:rPr lang="en-US" sz="4800" dirty="0"/>
              <a:t>800-257-1705</a:t>
            </a:r>
          </a:p>
          <a:p>
            <a:r>
              <a:rPr lang="en-US" sz="4800" dirty="0">
                <a:hlinkClick r:id="rId5"/>
              </a:rPr>
              <a:t>https://www.okabletech-abc.org/</a:t>
            </a:r>
            <a:endParaRPr lang="en-US" sz="4800" dirty="0"/>
          </a:p>
          <a:p>
            <a:endParaRPr lang="en-US" sz="4800" dirty="0"/>
          </a:p>
          <a:p>
            <a:endParaRPr lang="en-US" sz="4800" dirty="0"/>
          </a:p>
        </p:txBody>
      </p:sp>
      <p:pic>
        <p:nvPicPr>
          <p:cNvPr id="2" name="Picture 1">
            <a:extLst>
              <a:ext uri="{FF2B5EF4-FFF2-40B4-BE49-F238E27FC236}">
                <a16:creationId xmlns:a16="http://schemas.microsoft.com/office/drawing/2014/main" id="{D5E0CD95-A78F-464E-9C01-1194410DC674}"/>
              </a:ext>
            </a:extLst>
          </p:cNvPr>
          <p:cNvPicPr>
            <a:picLocks noChangeAspect="1"/>
          </p:cNvPicPr>
          <p:nvPr/>
        </p:nvPicPr>
        <p:blipFill>
          <a:blip r:embed="rId6"/>
          <a:stretch>
            <a:fillRect/>
          </a:stretch>
        </p:blipFill>
        <p:spPr>
          <a:xfrm>
            <a:off x="0" y="4353928"/>
            <a:ext cx="12192000" cy="1878603"/>
          </a:xfrm>
          <a:prstGeom prst="rect">
            <a:avLst/>
          </a:prstGeom>
        </p:spPr>
      </p:pic>
      <p:pic>
        <p:nvPicPr>
          <p:cNvPr id="6" name="Audio 5">
            <a:hlinkClick r:id="" action="ppaction://media"/>
            <a:extLst>
              <a:ext uri="{FF2B5EF4-FFF2-40B4-BE49-F238E27FC236}">
                <a16:creationId xmlns:a16="http://schemas.microsoft.com/office/drawing/2014/main" id="{2B0D4A97-BA5F-4A11-9A59-3B7590E577D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2347381"/>
      </p:ext>
    </p:extLst>
  </p:cSld>
  <p:clrMapOvr>
    <a:masterClrMapping/>
  </p:clrMapOvr>
  <mc:AlternateContent xmlns:mc="http://schemas.openxmlformats.org/markup-compatibility/2006">
    <mc:Choice xmlns:p14="http://schemas.microsoft.com/office/powerpoint/2010/main" Requires="p14">
      <p:transition spd="slow" p14:dur="2000" advTm="18796"/>
    </mc:Choice>
    <mc:Fallback>
      <p:transition spd="slow" advTm="18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Baby Cry Signaler</a:t>
            </a:r>
          </a:p>
        </p:txBody>
      </p:sp>
      <p:pic>
        <p:nvPicPr>
          <p:cNvPr id="5" name="Picture Placeholder 4" descr="Picture of baby cry signaler"/>
          <p:cNvPicPr>
            <a:picLocks noGrp="1" noChangeAspect="1"/>
          </p:cNvPicPr>
          <p:nvPr>
            <p:ph type="pic" idx="1"/>
          </p:nvPr>
        </p:nvPicPr>
        <p:blipFill>
          <a:blip r:embed="rId4">
            <a:extLst>
              <a:ext uri="{28A0092B-C50C-407E-A947-70E740481C1C}">
                <a14:useLocalDpi xmlns:a14="http://schemas.microsoft.com/office/drawing/2010/main" val="0"/>
              </a:ext>
            </a:extLst>
          </a:blip>
          <a:srcRect t="10520" b="10520"/>
          <a:stretch>
            <a:fillRect/>
          </a:stretch>
        </p:blipFill>
        <p:spPr>
          <a:xfrm>
            <a:off x="4939248" y="753533"/>
            <a:ext cx="6312952" cy="5300134"/>
          </a:xfrm>
        </p:spPr>
      </p:pic>
      <p:sp>
        <p:nvSpPr>
          <p:cNvPr id="4" name="Text Placeholder 3"/>
          <p:cNvSpPr>
            <a:spLocks noGrp="1"/>
          </p:cNvSpPr>
          <p:nvPr>
            <p:ph type="body" sz="half" idx="2"/>
          </p:nvPr>
        </p:nvSpPr>
        <p:spPr/>
        <p:txBody>
          <a:bodyPr>
            <a:normAutofit/>
          </a:bodyPr>
          <a:lstStyle/>
          <a:p>
            <a:pPr marL="285750" lvl="0" indent="-285750">
              <a:buFont typeface="Arial" panose="020B0604020202020204" pitchFamily="34" charset="0"/>
              <a:buChar char="•"/>
            </a:pPr>
            <a:r>
              <a:rPr lang="en-US" sz="2400" dirty="0"/>
              <a:t>Helpful for parents who are deaf or hearing impaired </a:t>
            </a:r>
          </a:p>
          <a:p>
            <a:pPr marL="285750" lvl="0" indent="-285750">
              <a:buFont typeface="Arial" panose="020B0604020202020204" pitchFamily="34" charset="0"/>
              <a:buChar char="•"/>
            </a:pPr>
            <a:r>
              <a:rPr lang="en-US" sz="2400" dirty="0"/>
              <a:t>Alerts parents to a baby’s cry and can be adjusted to alert for quieter noises as well</a:t>
            </a:r>
          </a:p>
          <a:p>
            <a:pPr marL="285750" lvl="0" indent="-285750">
              <a:buFont typeface="Arial" panose="020B0604020202020204" pitchFamily="34" charset="0"/>
              <a:buChar char="•"/>
            </a:pPr>
            <a:r>
              <a:rPr lang="en-US" sz="2400" dirty="0"/>
              <a:t>Provides a signal that the parent can receive through visual or tactile senses</a:t>
            </a:r>
          </a:p>
        </p:txBody>
      </p:sp>
      <p:pic>
        <p:nvPicPr>
          <p:cNvPr id="3" name="Audio 2">
            <a:hlinkClick r:id="" action="ppaction://media"/>
            <a:extLst>
              <a:ext uri="{FF2B5EF4-FFF2-40B4-BE49-F238E27FC236}">
                <a16:creationId xmlns:a16="http://schemas.microsoft.com/office/drawing/2014/main" id="{2D184382-BC6B-4A78-AEA7-1340E7B5A0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59445496"/>
      </p:ext>
    </p:extLst>
  </p:cSld>
  <p:clrMapOvr>
    <a:masterClrMapping/>
  </p:clrMapOvr>
  <mc:AlternateContent xmlns:mc="http://schemas.openxmlformats.org/markup-compatibility/2006">
    <mc:Choice xmlns:p14="http://schemas.microsoft.com/office/powerpoint/2010/main" Requires="p14">
      <p:transition spd="slow" p14:dur="2000" advTm="22670"/>
    </mc:Choice>
    <mc:Fallback>
      <p:transition spd="slow" advTm="22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DigiScan</a:t>
            </a:r>
            <a:r>
              <a:rPr lang="en-US" dirty="0"/>
              <a:t> Infrared Talking Thermometer</a:t>
            </a:r>
          </a:p>
        </p:txBody>
      </p:sp>
      <p:sp>
        <p:nvSpPr>
          <p:cNvPr id="4" name="Text Placeholder 3"/>
          <p:cNvSpPr>
            <a:spLocks noGrp="1"/>
          </p:cNvSpPr>
          <p:nvPr>
            <p:ph type="body" sz="half" idx="2"/>
          </p:nvPr>
        </p:nvSpPr>
        <p:spPr/>
        <p:txBody>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400" dirty="0"/>
              <a:t>Helpful for parents with visual impairments</a:t>
            </a:r>
          </a:p>
          <a:p>
            <a:pPr marL="285750" indent="-285750">
              <a:buFont typeface="Arial" panose="020B0604020202020204" pitchFamily="34" charset="0"/>
              <a:buChar char="•"/>
            </a:pPr>
            <a:r>
              <a:rPr lang="en-US" sz="2400" dirty="0"/>
              <a:t>Instantly speaks the temperature results</a:t>
            </a:r>
          </a:p>
          <a:p>
            <a:pPr marL="285750" indent="-285750">
              <a:buFont typeface="Arial" panose="020B0604020202020204" pitchFamily="34" charset="0"/>
              <a:buChar char="•"/>
            </a:pPr>
            <a:r>
              <a:rPr lang="en-US" sz="2400" dirty="0"/>
              <a:t>Red indicator lights when a fever is detected</a:t>
            </a:r>
          </a:p>
          <a:p>
            <a:pPr marL="285750" indent="-285750">
              <a:buFont typeface="Arial" panose="020B0604020202020204" pitchFamily="34" charset="0"/>
              <a:buChar char="•"/>
            </a:pPr>
            <a:r>
              <a:rPr lang="en-US" sz="2400" dirty="0"/>
              <a:t>May also be helpful for a parent with an intellectual disability</a:t>
            </a:r>
          </a:p>
          <a:p>
            <a:endParaRPr lang="en-US" dirty="0"/>
          </a:p>
        </p:txBody>
      </p:sp>
      <p:pic>
        <p:nvPicPr>
          <p:cNvPr id="5" name="Picture Placeholder 9" descr="Picture of digital infrared talking thermometer"/>
          <p:cNvPicPr>
            <a:picLocks noGrp="1" noChangeAspect="1"/>
          </p:cNvPicPr>
          <p:nvPr>
            <p:ph type="pic" idx="1"/>
          </p:nvPr>
        </p:nvPicPr>
        <p:blipFill>
          <a:blip r:embed="rId4">
            <a:extLst>
              <a:ext uri="{28A0092B-C50C-407E-A947-70E740481C1C}">
                <a14:useLocalDpi xmlns:a14="http://schemas.microsoft.com/office/drawing/2010/main" val="0"/>
              </a:ext>
            </a:extLst>
          </a:blip>
          <a:srcRect t="10520" b="10520"/>
          <a:stretch>
            <a:fillRect/>
          </a:stretch>
        </p:blipFill>
        <p:spPr/>
      </p:pic>
      <p:pic>
        <p:nvPicPr>
          <p:cNvPr id="3" name="Audio 2">
            <a:hlinkClick r:id="" action="ppaction://media"/>
            <a:extLst>
              <a:ext uri="{FF2B5EF4-FFF2-40B4-BE49-F238E27FC236}">
                <a16:creationId xmlns:a16="http://schemas.microsoft.com/office/drawing/2014/main" id="{3310B2D6-7D91-48E6-A05B-51BDC07D7A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06444083"/>
      </p:ext>
    </p:extLst>
  </p:cSld>
  <p:clrMapOvr>
    <a:masterClrMapping/>
  </p:clrMapOvr>
  <mc:AlternateContent xmlns:mc="http://schemas.openxmlformats.org/markup-compatibility/2006">
    <mc:Choice xmlns:p14="http://schemas.microsoft.com/office/powerpoint/2010/main" Requires="p14">
      <p:transition spd="slow" p14:dur="2000" advTm="8347"/>
    </mc:Choice>
    <mc:Fallback>
      <p:transition spd="slow" advTm="8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Infant Pacifier Thermometer</a:t>
            </a:r>
          </a:p>
        </p:txBody>
      </p:sp>
      <p:pic>
        <p:nvPicPr>
          <p:cNvPr id="5" name="Picture Placeholder 4" descr="Picture of infant pacifier with built in thermometer"/>
          <p:cNvPicPr>
            <a:picLocks noGrp="1" noChangeAspect="1"/>
          </p:cNvPicPr>
          <p:nvPr>
            <p:ph type="pic" idx="1"/>
          </p:nvPr>
        </p:nvPicPr>
        <p:blipFill>
          <a:blip r:embed="rId4"/>
          <a:srcRect l="8840" r="8840"/>
          <a:stretch>
            <a:fillRect/>
          </a:stretch>
        </p:blipFill>
        <p:spPr>
          <a:prstGeom prst="rect">
            <a:avLst/>
          </a:prstGeom>
        </p:spPr>
      </p:pic>
      <p:sp>
        <p:nvSpPr>
          <p:cNvPr id="4" name="Text Placeholder 3"/>
          <p:cNvSpPr>
            <a:spLocks noGrp="1"/>
          </p:cNvSpPr>
          <p:nvPr>
            <p:ph type="body" sz="half" idx="2"/>
          </p:nvPr>
        </p:nvSpPr>
        <p:spPr/>
        <p:txBody>
          <a:bodyPr/>
          <a:lstStyle/>
          <a:p>
            <a:endParaRPr lang="en-US" dirty="0"/>
          </a:p>
          <a:p>
            <a:pPr marL="285750" indent="-285750">
              <a:buFont typeface="Arial" panose="020B0604020202020204" pitchFamily="34" charset="0"/>
              <a:buChar char="•"/>
            </a:pPr>
            <a:r>
              <a:rPr lang="en-US" sz="2400" dirty="0"/>
              <a:t>Helpful for parents who are unable to physically hold a thermometer in place</a:t>
            </a:r>
          </a:p>
          <a:p>
            <a:pPr marL="285750" indent="-285750">
              <a:buFont typeface="Arial" panose="020B0604020202020204" pitchFamily="34" charset="0"/>
              <a:buChar char="•"/>
            </a:pPr>
            <a:r>
              <a:rPr lang="en-US" sz="2400" dirty="0"/>
              <a:t>May also be helpful for a parent with an intellectual disability</a:t>
            </a:r>
          </a:p>
        </p:txBody>
      </p:sp>
      <p:pic>
        <p:nvPicPr>
          <p:cNvPr id="3" name="Audio 2">
            <a:hlinkClick r:id="" action="ppaction://media"/>
            <a:extLst>
              <a:ext uri="{FF2B5EF4-FFF2-40B4-BE49-F238E27FC236}">
                <a16:creationId xmlns:a16="http://schemas.microsoft.com/office/drawing/2014/main" id="{6007FC36-5809-43D9-A521-8428F5F2C2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20712941"/>
      </p:ext>
    </p:extLst>
  </p:cSld>
  <p:clrMapOvr>
    <a:masterClrMapping/>
  </p:clrMapOvr>
  <mc:AlternateContent xmlns:mc="http://schemas.openxmlformats.org/markup-compatibility/2006">
    <mc:Choice xmlns:p14="http://schemas.microsoft.com/office/powerpoint/2010/main" Requires="p14">
      <p:transition spd="slow" p14:dur="2000" advTm="9471"/>
    </mc:Choice>
    <mc:Fallback>
      <p:transition spd="slow" advTm="9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Medical Encounter Board</a:t>
            </a:r>
          </a:p>
        </p:txBody>
      </p:sp>
      <p:pic>
        <p:nvPicPr>
          <p:cNvPr id="8" name="Picture Placeholder 7"/>
          <p:cNvPicPr>
            <a:picLocks noGrp="1" noChangeAspect="1"/>
          </p:cNvPicPr>
          <p:nvPr>
            <p:ph type="pic" idx="1"/>
          </p:nvPr>
        </p:nvPicPr>
        <p:blipFill>
          <a:blip r:embed="rId5">
            <a:extLst>
              <a:ext uri="{28A0092B-C50C-407E-A947-70E740481C1C}">
                <a14:useLocalDpi xmlns:a14="http://schemas.microsoft.com/office/drawing/2010/main" val="0"/>
              </a:ext>
            </a:extLst>
          </a:blip>
          <a:srcRect l="23944" r="23944"/>
          <a:stretch>
            <a:fillRect/>
          </a:stretch>
        </p:blipFill>
        <p:spPr/>
      </p:pic>
      <p:sp>
        <p:nvSpPr>
          <p:cNvPr id="6" name="Text Placeholder 5"/>
          <p:cNvSpPr>
            <a:spLocks noGrp="1"/>
          </p:cNvSpPr>
          <p:nvPr>
            <p:ph type="body" sz="half" idx="2"/>
          </p:nvPr>
        </p:nvSpPr>
        <p:spPr>
          <a:xfrm>
            <a:off x="839788" y="2057399"/>
            <a:ext cx="3932237" cy="4199467"/>
          </a:xfrm>
        </p:spPr>
        <p:txBody>
          <a:bodyPr>
            <a:normAutofit/>
          </a:bodyPr>
          <a:lstStyle/>
          <a:p>
            <a:r>
              <a:rPr lang="en-US" dirty="0"/>
              <a:t>For patients who have limited ability to speak </a:t>
            </a:r>
          </a:p>
          <a:p>
            <a:r>
              <a:rPr lang="en-US" dirty="0"/>
              <a:t>Have communication supports at the ready if and when they are not provided during medical encounters.</a:t>
            </a:r>
          </a:p>
          <a:p>
            <a:r>
              <a:rPr lang="en-US" dirty="0"/>
              <a:t>This is an easy-to-use and readily available resource for patients with communication vulnerabilities facing medical interactions.</a:t>
            </a:r>
          </a:p>
          <a:p>
            <a:r>
              <a:rPr lang="en-US" dirty="0"/>
              <a:t>Covers some of the  most important phrases that patients wish to convey during medical visits, in emergency rooms, and in related health settings.  </a:t>
            </a:r>
          </a:p>
          <a:p>
            <a:r>
              <a:rPr lang="en-US" u="sng" dirty="0">
                <a:hlinkClick r:id="rId6"/>
              </a:rPr>
              <a:t>https://widgit-health.com/download-files/medical-encounter-board/MEB-grid-A4.pdf</a:t>
            </a:r>
            <a:endParaRPr lang="en-US" dirty="0"/>
          </a:p>
          <a:p>
            <a:endParaRPr lang="en-US" dirty="0"/>
          </a:p>
          <a:p>
            <a:endParaRPr lang="en-US" dirty="0"/>
          </a:p>
        </p:txBody>
      </p:sp>
      <p:sp>
        <p:nvSpPr>
          <p:cNvPr id="7" name="Rectangle 6"/>
          <p:cNvSpPr/>
          <p:nvPr/>
        </p:nvSpPr>
        <p:spPr>
          <a:xfrm>
            <a:off x="3048000" y="3105835"/>
            <a:ext cx="6096000" cy="369332"/>
          </a:xfrm>
          <a:prstGeom prst="rect">
            <a:avLst/>
          </a:prstGeom>
        </p:spPr>
        <p:txBody>
          <a:bodyPr>
            <a:spAutoFit/>
          </a:bodyPr>
          <a:lstStyle/>
          <a:p>
            <a:endParaRPr lang="en-US" dirty="0"/>
          </a:p>
        </p:txBody>
      </p:sp>
      <p:pic>
        <p:nvPicPr>
          <p:cNvPr id="2" name="Audio 1">
            <a:hlinkClick r:id="" action="ppaction://media"/>
            <a:extLst>
              <a:ext uri="{FF2B5EF4-FFF2-40B4-BE49-F238E27FC236}">
                <a16:creationId xmlns:a16="http://schemas.microsoft.com/office/drawing/2014/main" id="{A277D038-6069-4AE5-8A9A-09A7A2BB38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1906911"/>
      </p:ext>
    </p:extLst>
  </p:cSld>
  <p:clrMapOvr>
    <a:masterClrMapping/>
  </p:clrMapOvr>
  <mc:AlternateContent xmlns:mc="http://schemas.openxmlformats.org/markup-compatibility/2006">
    <mc:Choice xmlns:p14="http://schemas.microsoft.com/office/powerpoint/2010/main" Requires="p14">
      <p:transition spd="slow" p14:dur="2000" advTm="15688"/>
    </mc:Choice>
    <mc:Fallback>
      <p:transition spd="slow" advTm="15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ook cover:  HELP When the Parent has Disabilities by Stephanie Parks Warshaw">
            <a:extLst>
              <a:ext uri="{FF2B5EF4-FFF2-40B4-BE49-F238E27FC236}">
                <a16:creationId xmlns:a16="http://schemas.microsoft.com/office/drawing/2014/main" id="{1BA0118B-708B-4B6D-90F4-D50D0B20DFCE}"/>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129339" y="444617"/>
            <a:ext cx="3295650" cy="43243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BCD2622-6884-4A8C-8D27-39AA151BA8BB}"/>
              </a:ext>
            </a:extLst>
          </p:cNvPr>
          <p:cNvSpPr/>
          <p:nvPr/>
        </p:nvSpPr>
        <p:spPr>
          <a:xfrm>
            <a:off x="1325461" y="4840012"/>
            <a:ext cx="9848675" cy="771558"/>
          </a:xfrm>
          <a:prstGeom prst="rect">
            <a:avLst/>
          </a:prstGeom>
        </p:spPr>
        <p:txBody>
          <a:bodyPr wrap="square">
            <a:spAutoFit/>
          </a:bodyPr>
          <a:lstStyle/>
          <a:p>
            <a:pPr>
              <a:lnSpc>
                <a:spcPct val="107000"/>
              </a:lnSpc>
            </a:pPr>
            <a:r>
              <a:rPr lang="en-US" sz="1400" dirty="0">
                <a:solidFill>
                  <a:srgbClr val="1D2129"/>
                </a:solidFill>
                <a:latin typeface="Verdana" panose="020B0604030504040204" pitchFamily="34" charset="0"/>
                <a:ea typeface="Times New Roman" panose="02020603050405020304" pitchFamily="18" charset="0"/>
                <a:cs typeface="Times New Roman" panose="02020603050405020304" pitchFamily="18" charset="0"/>
              </a:rPr>
              <a:t>This resource offers thousands of activities and training techniques for directly involving parents who are blind, deaf, have physical or learning disabilities, or have cognitive delays with children birth-2 years.  Helpful for meeting IEP/IFSP requirements. </a:t>
            </a:r>
            <a:endParaRPr lang="en-US" dirty="0"/>
          </a:p>
        </p:txBody>
      </p:sp>
      <p:pic>
        <p:nvPicPr>
          <p:cNvPr id="2" name="Audio 1">
            <a:hlinkClick r:id="" action="ppaction://media"/>
            <a:extLst>
              <a:ext uri="{FF2B5EF4-FFF2-40B4-BE49-F238E27FC236}">
                <a16:creationId xmlns:a16="http://schemas.microsoft.com/office/drawing/2014/main" id="{92921C02-42D6-44F6-8480-AD7F42D176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4812432"/>
      </p:ext>
    </p:extLst>
  </p:cSld>
  <p:clrMapOvr>
    <a:masterClrMapping/>
  </p:clrMapOvr>
  <mc:AlternateContent xmlns:mc="http://schemas.openxmlformats.org/markup-compatibility/2006">
    <mc:Choice xmlns:p14="http://schemas.microsoft.com/office/powerpoint/2010/main" Requires="p14">
      <p:transition spd="slow" p14:dur="2000" advTm="15187"/>
    </mc:Choice>
    <mc:Fallback>
      <p:transition spd="slow" advTm="15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47898"/>
            <a:ext cx="10515600" cy="5329065"/>
          </a:xfrm>
        </p:spPr>
        <p:txBody>
          <a:bodyPr>
            <a:normAutofit fontScale="92500" lnSpcReduction="10000"/>
          </a:bodyPr>
          <a:lstStyle/>
          <a:p>
            <a:pPr marL="0" indent="0">
              <a:buNone/>
            </a:pPr>
            <a:r>
              <a:rPr lang="en-US" dirty="0"/>
              <a:t>National Research Center for Parents with Disabilities, 2017.  </a:t>
            </a:r>
            <a:r>
              <a:rPr lang="en-US" dirty="0">
                <a:hlinkClick r:id="rId4"/>
              </a:rPr>
              <a:t>www.centerforparentswithdisabilities.org</a:t>
            </a:r>
            <a:endParaRPr lang="en-US" dirty="0"/>
          </a:p>
          <a:p>
            <a:pPr marL="0" indent="0">
              <a:buNone/>
            </a:pPr>
            <a:r>
              <a:rPr lang="en-US" dirty="0"/>
              <a:t>Provides fact sheets and webinars designed specifically for parents with disabilities, prospective parents with disabilities, social workers, and lawyers.  Lots of practical information</a:t>
            </a:r>
          </a:p>
          <a:p>
            <a:r>
              <a:rPr lang="en-US" sz="2600" dirty="0"/>
              <a:t>Know Your Rights: Advocacy Strategies for Parents with Disabilities</a:t>
            </a:r>
          </a:p>
          <a:p>
            <a:r>
              <a:rPr lang="en-US" sz="2600" dirty="0"/>
              <a:t>Deaf Parents' Approaches to Parenting</a:t>
            </a:r>
          </a:p>
          <a:p>
            <a:r>
              <a:rPr lang="en-US" sz="2600" dirty="0"/>
              <a:t>How Prospective Parents with Disabilities Can Prepare for Parenthood</a:t>
            </a:r>
          </a:p>
          <a:p>
            <a:r>
              <a:rPr lang="en-US" sz="2600" dirty="0"/>
              <a:t>Family Mental Health Begins with Parents</a:t>
            </a:r>
          </a:p>
          <a:p>
            <a:r>
              <a:rPr lang="en-US" sz="2600" dirty="0"/>
              <a:t>Working with Parents with Intellectual Disabilities and Their Families: Strategies and Solutions for Social Workers</a:t>
            </a:r>
          </a:p>
          <a:p>
            <a:r>
              <a:rPr lang="en-US" sz="2600" dirty="0"/>
              <a:t>Representing Parents with Intellectual Disabilities and their Families: Strategies and Solutions for Attorneys</a:t>
            </a:r>
          </a:p>
          <a:p>
            <a:endParaRPr lang="en-US" dirty="0"/>
          </a:p>
          <a:p>
            <a:pPr marL="0" indent="0">
              <a:buNone/>
            </a:pPr>
            <a:endParaRPr lang="en-US" dirty="0"/>
          </a:p>
        </p:txBody>
      </p:sp>
      <p:pic>
        <p:nvPicPr>
          <p:cNvPr id="2" name="Audio 1">
            <a:hlinkClick r:id="" action="ppaction://media"/>
            <a:extLst>
              <a:ext uri="{FF2B5EF4-FFF2-40B4-BE49-F238E27FC236}">
                <a16:creationId xmlns:a16="http://schemas.microsoft.com/office/drawing/2014/main" id="{B81C3DDE-AE33-435E-93AD-0CB336A482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7570078"/>
      </p:ext>
    </p:extLst>
  </p:cSld>
  <p:clrMapOvr>
    <a:masterClrMapping/>
  </p:clrMapOvr>
  <mc:AlternateContent xmlns:mc="http://schemas.openxmlformats.org/markup-compatibility/2006">
    <mc:Choice xmlns:p14="http://schemas.microsoft.com/office/powerpoint/2010/main" Requires="p14">
      <p:transition spd="slow" p14:dur="2000" advTm="46147"/>
    </mc:Choice>
    <mc:Fallback>
      <p:transition spd="slow" advTm="46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217E1-65AE-4713-A6A8-5D58ADE98A80}"/>
              </a:ext>
            </a:extLst>
          </p:cNvPr>
          <p:cNvSpPr>
            <a:spLocks noGrp="1"/>
          </p:cNvSpPr>
          <p:nvPr>
            <p:ph type="title"/>
          </p:nvPr>
        </p:nvSpPr>
        <p:spPr/>
        <p:txBody>
          <a:bodyPr>
            <a:normAutofit fontScale="90000"/>
          </a:bodyPr>
          <a:lstStyle/>
          <a:p>
            <a:pPr algn="ctr"/>
            <a:r>
              <a:rPr lang="en-US" dirty="0"/>
              <a:t>In your moment of need, </a:t>
            </a:r>
            <a:br>
              <a:rPr lang="en-US" dirty="0"/>
            </a:br>
            <a:r>
              <a:rPr lang="en-US" dirty="0"/>
              <a:t>call the </a:t>
            </a:r>
            <a:r>
              <a:rPr lang="en-US" b="1" dirty="0">
                <a:solidFill>
                  <a:srgbClr val="FF0000"/>
                </a:solidFill>
              </a:rPr>
              <a:t>Parents with Disabilities Resource Team</a:t>
            </a:r>
          </a:p>
        </p:txBody>
      </p:sp>
      <p:sp>
        <p:nvSpPr>
          <p:cNvPr id="3" name="Content Placeholder 2">
            <a:extLst>
              <a:ext uri="{FF2B5EF4-FFF2-40B4-BE49-F238E27FC236}">
                <a16:creationId xmlns:a16="http://schemas.microsoft.com/office/drawing/2014/main" id="{360414D4-4170-4A52-BB21-331FCC4E310C}"/>
              </a:ext>
            </a:extLst>
          </p:cNvPr>
          <p:cNvSpPr>
            <a:spLocks noGrp="1"/>
          </p:cNvSpPr>
          <p:nvPr>
            <p:ph idx="1"/>
          </p:nvPr>
        </p:nvSpPr>
        <p:spPr/>
        <p:txBody>
          <a:bodyPr>
            <a:normAutofit fontScale="92500" lnSpcReduction="20000"/>
          </a:bodyPr>
          <a:lstStyle/>
          <a:p>
            <a:pPr marL="0" indent="0">
              <a:buNone/>
            </a:pPr>
            <a:r>
              <a:rPr lang="en-US" dirty="0"/>
              <a:t>When presented with a case involving a parent with a disability, the team will:</a:t>
            </a:r>
          </a:p>
          <a:p>
            <a:pPr lvl="0"/>
            <a:r>
              <a:rPr lang="en-US" dirty="0"/>
              <a:t>Help you </a:t>
            </a:r>
            <a:r>
              <a:rPr lang="en-US" b="1" dirty="0"/>
              <a:t>understand the nature of the parent’s disability</a:t>
            </a:r>
            <a:r>
              <a:rPr lang="en-US" dirty="0"/>
              <a:t>.</a:t>
            </a:r>
          </a:p>
          <a:p>
            <a:pPr lvl="0"/>
            <a:r>
              <a:rPr lang="en-US" dirty="0"/>
              <a:t>Discuss how </a:t>
            </a:r>
            <a:r>
              <a:rPr lang="en-US" b="1" dirty="0"/>
              <a:t>your</a:t>
            </a:r>
            <a:r>
              <a:rPr lang="en-US" dirty="0"/>
              <a:t> </a:t>
            </a:r>
            <a:r>
              <a:rPr lang="en-US" b="1" dirty="0"/>
              <a:t>services can be adapted </a:t>
            </a:r>
            <a:r>
              <a:rPr lang="en-US" dirty="0"/>
              <a:t>to meet the parent’s unique needs.</a:t>
            </a:r>
          </a:p>
          <a:p>
            <a:pPr lvl="0"/>
            <a:r>
              <a:rPr lang="en-US" dirty="0"/>
              <a:t>Recommend </a:t>
            </a:r>
            <a:r>
              <a:rPr lang="en-US" b="1" dirty="0"/>
              <a:t>disability resources </a:t>
            </a:r>
            <a:r>
              <a:rPr lang="en-US" dirty="0"/>
              <a:t>that may benefit the family.</a:t>
            </a:r>
          </a:p>
          <a:p>
            <a:pPr lvl="0"/>
            <a:r>
              <a:rPr lang="en-US" dirty="0"/>
              <a:t>Recommend </a:t>
            </a:r>
            <a:r>
              <a:rPr lang="en-US" b="1" dirty="0"/>
              <a:t>community resources </a:t>
            </a:r>
            <a:r>
              <a:rPr lang="en-US" dirty="0"/>
              <a:t>that may benefit the family and discuss ways to make the programs accessible to the parent.</a:t>
            </a:r>
          </a:p>
          <a:p>
            <a:pPr lvl="0"/>
            <a:r>
              <a:rPr lang="en-US" b="1" dirty="0"/>
              <a:t>Brainstorm solutions </a:t>
            </a:r>
            <a:r>
              <a:rPr lang="en-US" dirty="0"/>
              <a:t>to specific challenges and/or safety concerns that you have about the parent.</a:t>
            </a:r>
          </a:p>
          <a:p>
            <a:pPr lvl="0"/>
            <a:r>
              <a:rPr lang="en-US" dirty="0"/>
              <a:t>Whenever possible, help identify or nurture potential </a:t>
            </a:r>
            <a:r>
              <a:rPr lang="en-US" b="1" dirty="0"/>
              <a:t>long term supports </a:t>
            </a:r>
            <a:r>
              <a:rPr lang="en-US" dirty="0"/>
              <a:t>within the parent’s natural environment or areas of interest.</a:t>
            </a:r>
          </a:p>
          <a:p>
            <a:endParaRPr lang="en-US" dirty="0"/>
          </a:p>
        </p:txBody>
      </p:sp>
      <p:pic>
        <p:nvPicPr>
          <p:cNvPr id="4" name="Audio 3">
            <a:hlinkClick r:id="" action="ppaction://media"/>
            <a:extLst>
              <a:ext uri="{FF2B5EF4-FFF2-40B4-BE49-F238E27FC236}">
                <a16:creationId xmlns:a16="http://schemas.microsoft.com/office/drawing/2014/main" id="{A23B4236-A968-4364-BC27-946C275BF0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72835588"/>
      </p:ext>
    </p:extLst>
  </p:cSld>
  <p:clrMapOvr>
    <a:masterClrMapping/>
  </p:clrMapOvr>
  <mc:AlternateContent xmlns:mc="http://schemas.openxmlformats.org/markup-compatibility/2006">
    <mc:Choice xmlns:p14="http://schemas.microsoft.com/office/powerpoint/2010/main" Requires="p14">
      <p:transition spd="slow" p14:dur="2000" advTm="39919"/>
    </mc:Choice>
    <mc:Fallback>
      <p:transition spd="slow" advTm="39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609" t="25844" r="5480" b="22798"/>
          <a:stretch/>
        </p:blipFill>
        <p:spPr>
          <a:xfrm>
            <a:off x="2208605" y="647695"/>
            <a:ext cx="7334524" cy="3273779"/>
          </a:xfrm>
          <a:prstGeom prst="rect">
            <a:avLst/>
          </a:prstGeom>
        </p:spPr>
      </p:pic>
      <p:pic>
        <p:nvPicPr>
          <p:cNvPr id="4" name="Picture 3"/>
          <p:cNvPicPr>
            <a:picLocks noChangeAspect="1"/>
          </p:cNvPicPr>
          <p:nvPr/>
        </p:nvPicPr>
        <p:blipFill>
          <a:blip r:embed="rId5"/>
          <a:stretch>
            <a:fillRect/>
          </a:stretch>
        </p:blipFill>
        <p:spPr>
          <a:xfrm>
            <a:off x="1128889" y="3799728"/>
            <a:ext cx="9881378" cy="2865930"/>
          </a:xfrm>
          <a:prstGeom prst="rect">
            <a:avLst/>
          </a:prstGeom>
        </p:spPr>
      </p:pic>
      <p:sp>
        <p:nvSpPr>
          <p:cNvPr id="5" name="Rectangle 4"/>
          <p:cNvSpPr/>
          <p:nvPr/>
        </p:nvSpPr>
        <p:spPr>
          <a:xfrm>
            <a:off x="1948293" y="0"/>
            <a:ext cx="7594836" cy="769441"/>
          </a:xfrm>
          <a:prstGeom prst="rect">
            <a:avLst/>
          </a:prstGeom>
        </p:spPr>
        <p:txBody>
          <a:bodyPr wrap="none">
            <a:spAutoFit/>
          </a:bodyPr>
          <a:lstStyle/>
          <a:p>
            <a:r>
              <a:rPr lang="en-US" sz="4400" dirty="0">
                <a:solidFill>
                  <a:prstClr val="black"/>
                </a:solidFill>
                <a:latin typeface="Calibri Light" panose="020F0302020204030204"/>
                <a:ea typeface="+mj-ea"/>
                <a:cs typeface="+mj-cs"/>
              </a:rPr>
              <a:t>“Moment of Need” We Can Help</a:t>
            </a:r>
            <a:endParaRPr lang="en-US" dirty="0"/>
          </a:p>
        </p:txBody>
      </p:sp>
      <p:pic>
        <p:nvPicPr>
          <p:cNvPr id="2" name="Audio 1">
            <a:hlinkClick r:id="" action="ppaction://media"/>
            <a:extLst>
              <a:ext uri="{FF2B5EF4-FFF2-40B4-BE49-F238E27FC236}">
                <a16:creationId xmlns:a16="http://schemas.microsoft.com/office/drawing/2014/main" id="{3334AF55-DB02-42CE-81AF-3DBB94FF15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9511297"/>
      </p:ext>
    </p:extLst>
  </p:cSld>
  <p:clrMapOvr>
    <a:masterClrMapping/>
  </p:clrMapOvr>
  <mc:AlternateContent xmlns:mc="http://schemas.openxmlformats.org/markup-compatibility/2006">
    <mc:Choice xmlns:p14="http://schemas.microsoft.com/office/powerpoint/2010/main" Requires="p14">
      <p:transition spd="slow" p14:dur="2000" advTm="13991"/>
    </mc:Choice>
    <mc:Fallback>
      <p:transition spd="slow" advTm="13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FFBA0-3D1A-4882-A27A-583097E430F1}"/>
              </a:ext>
            </a:extLst>
          </p:cNvPr>
          <p:cNvSpPr>
            <a:spLocks noGrp="1"/>
          </p:cNvSpPr>
          <p:nvPr>
            <p:ph type="title"/>
          </p:nvPr>
        </p:nvSpPr>
        <p:spPr/>
        <p:txBody>
          <a:bodyPr/>
          <a:lstStyle/>
          <a:p>
            <a:r>
              <a:rPr lang="en-US" dirty="0"/>
              <a:t>Consultation outcomes</a:t>
            </a:r>
          </a:p>
        </p:txBody>
      </p:sp>
      <p:graphicFrame>
        <p:nvGraphicFramePr>
          <p:cNvPr id="4" name="Content Placeholder 3">
            <a:extLst>
              <a:ext uri="{FF2B5EF4-FFF2-40B4-BE49-F238E27FC236}">
                <a16:creationId xmlns:a16="http://schemas.microsoft.com/office/drawing/2014/main" id="{2090E8BB-6FFC-4C4C-95F5-0FC1FA434462}"/>
              </a:ext>
            </a:extLst>
          </p:cNvPr>
          <p:cNvGraphicFramePr>
            <a:graphicFrameLocks noGrp="1"/>
          </p:cNvGraphicFramePr>
          <p:nvPr>
            <p:ph idx="1"/>
          </p:nvPr>
        </p:nvGraphicFramePr>
        <p:xfrm>
          <a:off x="1143000" y="2057400"/>
          <a:ext cx="9872663" cy="403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a:extLst>
              <a:ext uri="{FF2B5EF4-FFF2-40B4-BE49-F238E27FC236}">
                <a16:creationId xmlns:a16="http://schemas.microsoft.com/office/drawing/2014/main" id="{DA8A3078-581B-4E3A-AF2A-0699EF7EF1F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76690959"/>
      </p:ext>
    </p:extLst>
  </p:cSld>
  <p:clrMapOvr>
    <a:masterClrMapping/>
  </p:clrMapOvr>
  <mc:AlternateContent xmlns:mc="http://schemas.openxmlformats.org/markup-compatibility/2006">
    <mc:Choice xmlns:p14="http://schemas.microsoft.com/office/powerpoint/2010/main" Requires="p14">
      <p:transition spd="slow" p14:dur="2000" advTm="25484"/>
    </mc:Choice>
    <mc:Fallback>
      <p:transition spd="slow" advTm="25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484DF-505F-42C9-8635-AC0C56FD7EBD}"/>
              </a:ext>
            </a:extLst>
          </p:cNvPr>
          <p:cNvSpPr>
            <a:spLocks noGrp="1"/>
          </p:cNvSpPr>
          <p:nvPr>
            <p:ph type="title"/>
          </p:nvPr>
        </p:nvSpPr>
        <p:spPr>
          <a:xfrm>
            <a:off x="2875928" y="444863"/>
            <a:ext cx="8332304" cy="983432"/>
          </a:xfrm>
        </p:spPr>
        <p:txBody>
          <a:bodyPr>
            <a:normAutofit fontScale="90000"/>
          </a:bodyPr>
          <a:lstStyle/>
          <a:p>
            <a:r>
              <a:rPr lang="en-US" dirty="0"/>
              <a:t>Parents who are deaf or hearing impaired</a:t>
            </a:r>
          </a:p>
        </p:txBody>
      </p:sp>
      <p:sp>
        <p:nvSpPr>
          <p:cNvPr id="3" name="Content Placeholder 2">
            <a:extLst>
              <a:ext uri="{FF2B5EF4-FFF2-40B4-BE49-F238E27FC236}">
                <a16:creationId xmlns:a16="http://schemas.microsoft.com/office/drawing/2014/main" id="{B62C7996-AF46-479A-951A-992CB9CB639E}"/>
              </a:ext>
            </a:extLst>
          </p:cNvPr>
          <p:cNvSpPr>
            <a:spLocks noGrp="1"/>
          </p:cNvSpPr>
          <p:nvPr>
            <p:ph idx="1"/>
          </p:nvPr>
        </p:nvSpPr>
        <p:spPr>
          <a:xfrm>
            <a:off x="838200" y="1825625"/>
            <a:ext cx="10515600" cy="4750104"/>
          </a:xfrm>
        </p:spPr>
        <p:txBody>
          <a:bodyPr>
            <a:normAutofit fontScale="92500" lnSpcReduction="10000"/>
          </a:bodyPr>
          <a:lstStyle/>
          <a:p>
            <a:pPr marL="0" indent="0">
              <a:buNone/>
            </a:pPr>
            <a:r>
              <a:rPr lang="en-US" dirty="0"/>
              <a:t>KNOW:  </a:t>
            </a:r>
          </a:p>
          <a:p>
            <a:r>
              <a:rPr lang="en-US" dirty="0"/>
              <a:t>Deafness is complete hearing loss.  Hearing impaired varies in extent of loss.  </a:t>
            </a:r>
          </a:p>
          <a:p>
            <a:r>
              <a:rPr lang="en-US" dirty="0"/>
              <a:t>Hearing aids increase volume, not necessarily clarity.</a:t>
            </a:r>
          </a:p>
          <a:p>
            <a:pPr marL="0" indent="0">
              <a:buNone/>
            </a:pPr>
            <a:r>
              <a:rPr lang="en-US" dirty="0"/>
              <a:t>DO:</a:t>
            </a:r>
          </a:p>
          <a:p>
            <a:r>
              <a:rPr lang="en-US" b="1" dirty="0"/>
              <a:t>Get the parent’s attention </a:t>
            </a:r>
            <a:r>
              <a:rPr lang="en-US" dirty="0"/>
              <a:t>before you begin to communicate. Lightly touch people on the arm or flick the lights when entering an area to get the parent’s attention.</a:t>
            </a:r>
          </a:p>
          <a:p>
            <a:r>
              <a:rPr lang="en-US" b="1" dirty="0"/>
              <a:t>Make eye contact </a:t>
            </a:r>
            <a:r>
              <a:rPr lang="en-US" dirty="0"/>
              <a:t>and speak directly to the parent NOT their interpreter.</a:t>
            </a:r>
          </a:p>
          <a:p>
            <a:r>
              <a:rPr lang="en-US" b="1" dirty="0"/>
              <a:t>Ask</a:t>
            </a:r>
            <a:r>
              <a:rPr lang="en-US" dirty="0"/>
              <a:t> how they want to communicate – sign language, lip reading, writing notes, etc.</a:t>
            </a:r>
          </a:p>
          <a:p>
            <a:endParaRPr lang="en-US" dirty="0"/>
          </a:p>
        </p:txBody>
      </p:sp>
      <p:pic>
        <p:nvPicPr>
          <p:cNvPr id="5" name="Picture 2" descr="Image result for hearing impaired symbol">
            <a:extLst>
              <a:ext uri="{FF2B5EF4-FFF2-40B4-BE49-F238E27FC236}">
                <a16:creationId xmlns:a16="http://schemas.microsoft.com/office/drawing/2014/main" id="{3AEE1B43-8FF4-4BDB-A9A9-3965BDC735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575" y="224937"/>
            <a:ext cx="1480640" cy="142328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240D9E1B-37CD-4C97-91A8-98F483A4F0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432938"/>
      </p:ext>
    </p:extLst>
  </p:cSld>
  <p:clrMapOvr>
    <a:masterClrMapping/>
  </p:clrMapOvr>
  <mc:AlternateContent xmlns:mc="http://schemas.openxmlformats.org/markup-compatibility/2006">
    <mc:Choice xmlns:p14="http://schemas.microsoft.com/office/powerpoint/2010/main" Requires="p14">
      <p:transition spd="slow" p14:dur="2000" advTm="89703"/>
    </mc:Choice>
    <mc:Fallback>
      <p:transition spd="slow" advTm="89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Information ….. for you, the parents, their providers &amp; their natural supports</a:t>
            </a:r>
          </a:p>
        </p:txBody>
      </p:sp>
      <p:sp>
        <p:nvSpPr>
          <p:cNvPr id="3" name="Content Placeholder 2"/>
          <p:cNvSpPr>
            <a:spLocks noGrp="1"/>
          </p:cNvSpPr>
          <p:nvPr>
            <p:ph idx="1"/>
          </p:nvPr>
        </p:nvSpPr>
        <p:spPr/>
        <p:txBody>
          <a:bodyPr>
            <a:normAutofit lnSpcReduction="10000"/>
          </a:bodyPr>
          <a:lstStyle/>
          <a:p>
            <a:r>
              <a:rPr lang="en-US" sz="3600" dirty="0"/>
              <a:t>Resource guide for providers supporting parents with disabilities  (LINK)</a:t>
            </a:r>
          </a:p>
          <a:p>
            <a:pPr marL="0" indent="0">
              <a:buNone/>
            </a:pPr>
            <a:r>
              <a:rPr lang="en-US" sz="3600" dirty="0">
                <a:hlinkClick r:id="rId4"/>
              </a:rPr>
              <a:t>http://soonersuccess.ouhsc.edu/ServicesPrograms/SupportingParentswithDisabilities.aspx</a:t>
            </a:r>
            <a:endParaRPr lang="en-US" sz="3600" dirty="0"/>
          </a:p>
          <a:p>
            <a:pPr marL="0" indent="0">
              <a:buNone/>
            </a:pPr>
            <a:endParaRPr lang="en-US" sz="3600" dirty="0"/>
          </a:p>
          <a:p>
            <a:r>
              <a:rPr lang="en-US" sz="3600" dirty="0"/>
              <a:t>                              Supporting Oklahoma Parents with </a:t>
            </a:r>
          </a:p>
          <a:p>
            <a:pPr marL="0" indent="0">
              <a:buNone/>
            </a:pPr>
            <a:r>
              <a:rPr lang="en-US" sz="3600" dirty="0"/>
              <a:t>                                   Disabilities  (LINK)</a:t>
            </a:r>
          </a:p>
          <a:p>
            <a:pPr marL="0" indent="0">
              <a:buNone/>
            </a:pPr>
            <a:r>
              <a:rPr lang="en-US" sz="3600" dirty="0">
                <a:hlinkClick r:id="rId5"/>
              </a:rPr>
              <a:t>https://www.facebook.com/OKpwd/</a:t>
            </a:r>
            <a:r>
              <a:rPr lang="en-US" sz="3600" dirty="0"/>
              <a:t>  </a:t>
            </a:r>
          </a:p>
          <a:p>
            <a:pPr marL="0" indent="0">
              <a:buNone/>
            </a:pPr>
            <a:endParaRPr lang="en-US" dirty="0"/>
          </a:p>
        </p:txBody>
      </p:sp>
      <p:sp>
        <p:nvSpPr>
          <p:cNvPr id="4" name="AutoShape 2" descr="Image result for facebook logo"/>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facebook logo"/>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7593" y="4001294"/>
            <a:ext cx="3000375" cy="1524000"/>
          </a:xfrm>
          <a:prstGeom prst="rect">
            <a:avLst/>
          </a:prstGeom>
        </p:spPr>
      </p:pic>
      <p:pic>
        <p:nvPicPr>
          <p:cNvPr id="7" name="Audio 6">
            <a:hlinkClick r:id="" action="ppaction://media"/>
            <a:extLst>
              <a:ext uri="{FF2B5EF4-FFF2-40B4-BE49-F238E27FC236}">
                <a16:creationId xmlns:a16="http://schemas.microsoft.com/office/drawing/2014/main" id="{CED40C67-B6F5-4589-9502-339FE6B9038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4985635"/>
      </p:ext>
    </p:extLst>
  </p:cSld>
  <p:clrMapOvr>
    <a:masterClrMapping/>
  </p:clrMapOvr>
  <mc:AlternateContent xmlns:mc="http://schemas.openxmlformats.org/markup-compatibility/2006">
    <mc:Choice xmlns:p14="http://schemas.microsoft.com/office/powerpoint/2010/main" Requires="p14">
      <p:transition spd="slow" p14:dur="2000" advTm="38403"/>
    </mc:Choice>
    <mc:Fallback>
      <p:transition spd="slow" advTm="38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solidFill>
                  <a:schemeClr val="bg2">
                    <a:lumMod val="25000"/>
                  </a:schemeClr>
                </a:solidFill>
              </a:rPr>
              <a:t>Questions?</a:t>
            </a:r>
          </a:p>
        </p:txBody>
      </p:sp>
      <p:sp>
        <p:nvSpPr>
          <p:cNvPr id="3" name="Content Placeholder 2"/>
          <p:cNvSpPr>
            <a:spLocks noGrp="1"/>
          </p:cNvSpPr>
          <p:nvPr>
            <p:ph idx="1"/>
          </p:nvPr>
        </p:nvSpPr>
        <p:spPr>
          <a:xfrm>
            <a:off x="928512" y="1690688"/>
            <a:ext cx="10515600" cy="2915708"/>
          </a:xfrm>
        </p:spPr>
        <p:txBody>
          <a:bodyPr>
            <a:normAutofit lnSpcReduction="10000"/>
          </a:bodyPr>
          <a:lstStyle/>
          <a:p>
            <a:pPr marL="0" indent="0" algn="ctr">
              <a:buNone/>
            </a:pPr>
            <a:r>
              <a:rPr lang="en-US" sz="3200" b="1" dirty="0"/>
              <a:t>Lisa Simmons</a:t>
            </a:r>
          </a:p>
          <a:p>
            <a:pPr marL="0" indent="0" algn="ctr">
              <a:buNone/>
            </a:pPr>
            <a:r>
              <a:rPr lang="en-US" dirty="0"/>
              <a:t>Project Coordinator, Supporting Parents with Disabilities</a:t>
            </a:r>
          </a:p>
          <a:p>
            <a:pPr marL="0" indent="0" algn="ctr">
              <a:buNone/>
            </a:pPr>
            <a:r>
              <a:rPr lang="en-US" dirty="0"/>
              <a:t>Region 1 Sooner SUCCESS Coordinator</a:t>
            </a:r>
          </a:p>
          <a:p>
            <a:pPr marL="0" indent="0" algn="ctr">
              <a:buNone/>
            </a:pPr>
            <a:r>
              <a:rPr lang="en-US" dirty="0">
                <a:hlinkClick r:id="rId4"/>
              </a:rPr>
              <a:t>Lisa-simmons@ouhsc.edu</a:t>
            </a:r>
            <a:endParaRPr lang="en-US" dirty="0"/>
          </a:p>
          <a:p>
            <a:pPr marL="0" indent="0" algn="ctr">
              <a:buNone/>
            </a:pPr>
            <a:r>
              <a:rPr lang="en-US" dirty="0"/>
              <a:t>580-747-1004</a:t>
            </a:r>
          </a:p>
          <a:p>
            <a:pPr marL="0" indent="0" algn="ctr">
              <a:buNone/>
            </a:pPr>
            <a:r>
              <a:rPr lang="en-US" sz="3200" dirty="0"/>
              <a:t>soonersuccess.ouhsc.edu</a:t>
            </a:r>
          </a:p>
          <a:p>
            <a:pPr marL="0" indent="0">
              <a:buNone/>
            </a:pPr>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62381" y="4719285"/>
            <a:ext cx="4986528" cy="1426464"/>
          </a:xfrm>
          <a:prstGeom prst="rect">
            <a:avLst/>
          </a:prstGeom>
        </p:spPr>
      </p:pic>
      <p:pic>
        <p:nvPicPr>
          <p:cNvPr id="4" name="Audio 3">
            <a:hlinkClick r:id="" action="ppaction://media"/>
            <a:extLst>
              <a:ext uri="{FF2B5EF4-FFF2-40B4-BE49-F238E27FC236}">
                <a16:creationId xmlns:a16="http://schemas.microsoft.com/office/drawing/2014/main" id="{EBD3D4F4-5AFF-4A72-AB4C-A2163014C9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9587345"/>
      </p:ext>
    </p:extLst>
  </p:cSld>
  <p:clrMapOvr>
    <a:masterClrMapping/>
  </p:clrMapOvr>
  <mc:AlternateContent xmlns:mc="http://schemas.openxmlformats.org/markup-compatibility/2006">
    <mc:Choice xmlns:p14="http://schemas.microsoft.com/office/powerpoint/2010/main" Requires="p14">
      <p:transition spd="slow" p14:dur="2000" advTm="20715"/>
    </mc:Choice>
    <mc:Fallback>
      <p:transition spd="slow" advTm="20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89DA-F82C-4B38-8FAD-71716849F103}"/>
              </a:ext>
            </a:extLst>
          </p:cNvPr>
          <p:cNvSpPr>
            <a:spLocks noGrp="1"/>
          </p:cNvSpPr>
          <p:nvPr>
            <p:ph type="title"/>
          </p:nvPr>
        </p:nvSpPr>
        <p:spPr/>
        <p:txBody>
          <a:bodyPr/>
          <a:lstStyle/>
          <a:p>
            <a:r>
              <a:rPr lang="en-US" dirty="0"/>
              <a:t>Be patient with yourself and the parent</a:t>
            </a:r>
          </a:p>
        </p:txBody>
      </p:sp>
      <p:sp>
        <p:nvSpPr>
          <p:cNvPr id="3" name="Content Placeholder 2">
            <a:extLst>
              <a:ext uri="{FF2B5EF4-FFF2-40B4-BE49-F238E27FC236}">
                <a16:creationId xmlns:a16="http://schemas.microsoft.com/office/drawing/2014/main" id="{00814B35-4982-4AE5-B274-F6028ABA99BE}"/>
              </a:ext>
            </a:extLst>
          </p:cNvPr>
          <p:cNvSpPr>
            <a:spLocks noGrp="1"/>
          </p:cNvSpPr>
          <p:nvPr>
            <p:ph idx="1"/>
          </p:nvPr>
        </p:nvSpPr>
        <p:spPr>
          <a:xfrm>
            <a:off x="838200" y="1690688"/>
            <a:ext cx="10515600" cy="4486275"/>
          </a:xfrm>
        </p:spPr>
        <p:txBody>
          <a:bodyPr/>
          <a:lstStyle/>
          <a:p>
            <a:r>
              <a:rPr lang="en-US" dirty="0"/>
              <a:t>Keep your face in the</a:t>
            </a:r>
            <a:r>
              <a:rPr lang="en-US" b="1" dirty="0"/>
              <a:t> light</a:t>
            </a:r>
            <a:r>
              <a:rPr lang="en-US" dirty="0"/>
              <a:t>.</a:t>
            </a:r>
          </a:p>
          <a:p>
            <a:r>
              <a:rPr lang="en-US" dirty="0"/>
              <a:t>Speak</a:t>
            </a:r>
            <a:r>
              <a:rPr lang="en-US" b="1" dirty="0"/>
              <a:t> slower </a:t>
            </a:r>
            <a:r>
              <a:rPr lang="en-US" dirty="0"/>
              <a:t>if you tend to talk fast.</a:t>
            </a:r>
          </a:p>
          <a:p>
            <a:r>
              <a:rPr lang="en-US" dirty="0"/>
              <a:t>Keep sentences </a:t>
            </a:r>
            <a:r>
              <a:rPr lang="en-US" b="1" dirty="0"/>
              <a:t>short</a:t>
            </a:r>
            <a:r>
              <a:rPr lang="en-US" dirty="0"/>
              <a:t> and simple.</a:t>
            </a:r>
          </a:p>
          <a:p>
            <a:r>
              <a:rPr lang="en-US" dirty="0"/>
              <a:t>Give </a:t>
            </a:r>
            <a:r>
              <a:rPr lang="en-US" b="1" dirty="0"/>
              <a:t>specific</a:t>
            </a:r>
            <a:r>
              <a:rPr lang="en-US" dirty="0"/>
              <a:t> directions (time, place, addresses, phone numbers) in writing.</a:t>
            </a:r>
          </a:p>
          <a:p>
            <a:r>
              <a:rPr lang="en-US" b="1" dirty="0"/>
              <a:t>Eliminate interruptions </a:t>
            </a:r>
            <a:r>
              <a:rPr lang="en-US" dirty="0"/>
              <a:t>as much as possible, explain if necessary.</a:t>
            </a:r>
          </a:p>
          <a:p>
            <a:r>
              <a:rPr lang="en-US" dirty="0"/>
              <a:t>Keep pen and paper handy.</a:t>
            </a:r>
          </a:p>
          <a:p>
            <a:r>
              <a:rPr lang="en-US" dirty="0"/>
              <a:t>When in groups, </a:t>
            </a:r>
            <a:r>
              <a:rPr lang="en-US" b="1" dirty="0"/>
              <a:t>sit in a circle and speak 1 at a time</a:t>
            </a:r>
            <a:r>
              <a:rPr lang="en-US" dirty="0"/>
              <a:t>.</a:t>
            </a:r>
          </a:p>
          <a:p>
            <a:pPr marL="0" indent="0">
              <a:buNone/>
            </a:pPr>
            <a:endParaRPr lang="en-US" dirty="0"/>
          </a:p>
        </p:txBody>
      </p:sp>
      <p:pic>
        <p:nvPicPr>
          <p:cNvPr id="4" name="Audio 3">
            <a:hlinkClick r:id="" action="ppaction://media"/>
            <a:extLst>
              <a:ext uri="{FF2B5EF4-FFF2-40B4-BE49-F238E27FC236}">
                <a16:creationId xmlns:a16="http://schemas.microsoft.com/office/drawing/2014/main" id="{501A6635-3C10-4C7D-BDD6-4752BD7E9F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81642184"/>
      </p:ext>
    </p:extLst>
  </p:cSld>
  <p:clrMapOvr>
    <a:masterClrMapping/>
  </p:clrMapOvr>
  <mc:AlternateContent xmlns:mc="http://schemas.openxmlformats.org/markup-compatibility/2006">
    <mc:Choice xmlns:p14="http://schemas.microsoft.com/office/powerpoint/2010/main" Requires="p14">
      <p:transition spd="slow" p14:dur="2000" advTm="85712"/>
    </mc:Choice>
    <mc:Fallback>
      <p:transition spd="slow" advTm="85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resource spotlight">
            <a:extLst>
              <a:ext uri="{FF2B5EF4-FFF2-40B4-BE49-F238E27FC236}">
                <a16:creationId xmlns:a16="http://schemas.microsoft.com/office/drawing/2014/main" id="{10A69880-32B2-4123-9158-8DCFB8AD95D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57930" y="1342458"/>
            <a:ext cx="2947797" cy="3193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4EB9AB-FF38-482E-8936-179968967667}"/>
              </a:ext>
            </a:extLst>
          </p:cNvPr>
          <p:cNvSpPr txBox="1"/>
          <p:nvPr/>
        </p:nvSpPr>
        <p:spPr>
          <a:xfrm>
            <a:off x="3705727" y="2828835"/>
            <a:ext cx="7579894" cy="1200329"/>
          </a:xfrm>
          <a:prstGeom prst="rect">
            <a:avLst/>
          </a:prstGeom>
          <a:noFill/>
        </p:spPr>
        <p:txBody>
          <a:bodyPr wrap="square" rtlCol="0">
            <a:spAutoFit/>
          </a:bodyPr>
          <a:lstStyle/>
          <a:p>
            <a:r>
              <a:rPr lang="en-US" sz="3600" dirty="0"/>
              <a:t>Find a sign language interpreters at:</a:t>
            </a:r>
          </a:p>
          <a:p>
            <a:r>
              <a:rPr lang="en-US" sz="3600" dirty="0">
                <a:hlinkClick r:id="rId5"/>
              </a:rPr>
              <a:t>https://okrid.org/resources/</a:t>
            </a:r>
            <a:endParaRPr lang="en-US" sz="3600" dirty="0"/>
          </a:p>
        </p:txBody>
      </p:sp>
      <p:sp>
        <p:nvSpPr>
          <p:cNvPr id="8" name="TextBox 7">
            <a:extLst>
              <a:ext uri="{FF2B5EF4-FFF2-40B4-BE49-F238E27FC236}">
                <a16:creationId xmlns:a16="http://schemas.microsoft.com/office/drawing/2014/main" id="{BC7B7A1E-901E-4A79-8234-DCED5EF8BFC9}"/>
              </a:ext>
            </a:extLst>
          </p:cNvPr>
          <p:cNvSpPr txBox="1"/>
          <p:nvPr/>
        </p:nvSpPr>
        <p:spPr>
          <a:xfrm>
            <a:off x="3364831" y="471106"/>
            <a:ext cx="7315200" cy="1323439"/>
          </a:xfrm>
          <a:prstGeom prst="rect">
            <a:avLst/>
          </a:prstGeom>
          <a:noFill/>
        </p:spPr>
        <p:txBody>
          <a:bodyPr wrap="square" rtlCol="0">
            <a:spAutoFit/>
          </a:bodyPr>
          <a:lstStyle/>
          <a:p>
            <a:r>
              <a:rPr lang="en-US" sz="4000" dirty="0"/>
              <a:t>Area most likely to need support: </a:t>
            </a:r>
            <a:r>
              <a:rPr lang="en-US" sz="4000" dirty="0">
                <a:solidFill>
                  <a:srgbClr val="FF0000"/>
                </a:solidFill>
              </a:rPr>
              <a:t>Communication</a:t>
            </a:r>
          </a:p>
        </p:txBody>
      </p:sp>
      <p:pic>
        <p:nvPicPr>
          <p:cNvPr id="2" name="Audio 1">
            <a:hlinkClick r:id="" action="ppaction://media"/>
            <a:extLst>
              <a:ext uri="{FF2B5EF4-FFF2-40B4-BE49-F238E27FC236}">
                <a16:creationId xmlns:a16="http://schemas.microsoft.com/office/drawing/2014/main" id="{282AED5B-8505-4A4D-B6FA-48DF8B9512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16327022"/>
      </p:ext>
    </p:extLst>
  </p:cSld>
  <p:clrMapOvr>
    <a:masterClrMapping/>
  </p:clrMapOvr>
  <mc:AlternateContent xmlns:mc="http://schemas.openxmlformats.org/markup-compatibility/2006">
    <mc:Choice xmlns:p14="http://schemas.microsoft.com/office/powerpoint/2010/main" Requires="p14">
      <p:transition spd="slow" p14:dur="2000" advTm="10371"/>
    </mc:Choice>
    <mc:Fallback>
      <p:transition spd="slow" advTm="10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484DF-505F-42C9-8635-AC0C56FD7EBD}"/>
              </a:ext>
            </a:extLst>
          </p:cNvPr>
          <p:cNvSpPr>
            <a:spLocks noGrp="1"/>
          </p:cNvSpPr>
          <p:nvPr>
            <p:ph type="title"/>
          </p:nvPr>
        </p:nvSpPr>
        <p:spPr>
          <a:xfrm>
            <a:off x="2911876" y="365125"/>
            <a:ext cx="8441924" cy="1325563"/>
          </a:xfrm>
        </p:spPr>
        <p:txBody>
          <a:bodyPr/>
          <a:lstStyle/>
          <a:p>
            <a:r>
              <a:rPr lang="en-US" dirty="0"/>
              <a:t>Parents who have visual impairments</a:t>
            </a:r>
          </a:p>
        </p:txBody>
      </p:sp>
      <p:sp>
        <p:nvSpPr>
          <p:cNvPr id="3" name="Content Placeholder 2">
            <a:extLst>
              <a:ext uri="{FF2B5EF4-FFF2-40B4-BE49-F238E27FC236}">
                <a16:creationId xmlns:a16="http://schemas.microsoft.com/office/drawing/2014/main" id="{B62C7996-AF46-479A-951A-992CB9CB639E}"/>
              </a:ext>
            </a:extLst>
          </p:cNvPr>
          <p:cNvSpPr>
            <a:spLocks noGrp="1"/>
          </p:cNvSpPr>
          <p:nvPr>
            <p:ph idx="1"/>
          </p:nvPr>
        </p:nvSpPr>
        <p:spPr>
          <a:xfrm>
            <a:off x="838200" y="1825625"/>
            <a:ext cx="10515600" cy="4398712"/>
          </a:xfrm>
          <a:noFill/>
        </p:spPr>
        <p:txBody>
          <a:bodyPr>
            <a:normAutofit/>
          </a:bodyPr>
          <a:lstStyle/>
          <a:p>
            <a:pPr marL="0" indent="0">
              <a:buNone/>
            </a:pPr>
            <a:r>
              <a:rPr lang="en-US" dirty="0"/>
              <a:t>KNOW:  </a:t>
            </a:r>
          </a:p>
          <a:p>
            <a:pPr lvl="0"/>
            <a:r>
              <a:rPr lang="en-US" dirty="0"/>
              <a:t>Blind is complete loss.  Visually impaired is a spectrum.</a:t>
            </a:r>
          </a:p>
          <a:p>
            <a:pPr lvl="0"/>
            <a:r>
              <a:rPr lang="en-US" dirty="0"/>
              <a:t>Some people who are blind use braille, most do not.</a:t>
            </a:r>
          </a:p>
          <a:p>
            <a:pPr marL="0" indent="0">
              <a:buNone/>
            </a:pPr>
            <a:r>
              <a:rPr lang="en-US" dirty="0"/>
              <a:t>DO:</a:t>
            </a:r>
          </a:p>
          <a:p>
            <a:pPr lvl="0"/>
            <a:r>
              <a:rPr lang="en-US" dirty="0"/>
              <a:t>Always </a:t>
            </a:r>
            <a:r>
              <a:rPr lang="en-US" b="1" dirty="0"/>
              <a:t>introduce yourself </a:t>
            </a:r>
            <a:r>
              <a:rPr lang="en-US" dirty="0"/>
              <a:t>and anyone else present for the conversation. Identify who you are and what your job or role is.</a:t>
            </a:r>
          </a:p>
          <a:p>
            <a:pPr lvl="0"/>
            <a:r>
              <a:rPr lang="en-US" dirty="0"/>
              <a:t>A white cane or guide dog are part of the person’s </a:t>
            </a:r>
            <a:r>
              <a:rPr lang="en-US" b="1" dirty="0"/>
              <a:t>personal space</a:t>
            </a:r>
            <a:r>
              <a:rPr lang="en-US" dirty="0"/>
              <a:t>. </a:t>
            </a:r>
          </a:p>
          <a:p>
            <a:pPr lvl="0"/>
            <a:r>
              <a:rPr lang="en-US" b="1" dirty="0"/>
              <a:t>Explain changes </a:t>
            </a:r>
            <a:r>
              <a:rPr lang="en-US" dirty="0"/>
              <a:t>in the environment, sound may not be enough.</a:t>
            </a:r>
          </a:p>
          <a:p>
            <a:pPr lvl="0"/>
            <a:endParaRPr lang="en-US" dirty="0"/>
          </a:p>
          <a:p>
            <a:endParaRPr lang="en-US" dirty="0"/>
          </a:p>
        </p:txBody>
      </p:sp>
      <p:pic>
        <p:nvPicPr>
          <p:cNvPr id="6146" name="Picture 2" descr="Image result for visual impairment symbol">
            <a:extLst>
              <a:ext uri="{FF2B5EF4-FFF2-40B4-BE49-F238E27FC236}">
                <a16:creationId xmlns:a16="http://schemas.microsoft.com/office/drawing/2014/main" id="{7F95D6F3-1338-41AF-8763-01638C9DD6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67469"/>
            <a:ext cx="1690688" cy="169068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C61BAA00-1BF5-4915-9A36-F64B6BF038F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14124187"/>
      </p:ext>
    </p:extLst>
  </p:cSld>
  <p:clrMapOvr>
    <a:masterClrMapping/>
  </p:clrMapOvr>
  <mc:AlternateContent xmlns:mc="http://schemas.openxmlformats.org/markup-compatibility/2006">
    <mc:Choice xmlns:p14="http://schemas.microsoft.com/office/powerpoint/2010/main" Requires="p14">
      <p:transition spd="slow" p14:dur="2000" advTm="70551"/>
    </mc:Choice>
    <mc:Fallback>
      <p:transition spd="slow" advTm="70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89DA-F82C-4B38-8FAD-71716849F103}"/>
              </a:ext>
            </a:extLst>
          </p:cNvPr>
          <p:cNvSpPr>
            <a:spLocks noGrp="1"/>
          </p:cNvSpPr>
          <p:nvPr>
            <p:ph type="title"/>
          </p:nvPr>
        </p:nvSpPr>
        <p:spPr/>
        <p:txBody>
          <a:bodyPr/>
          <a:lstStyle/>
          <a:p>
            <a:pPr lvl="0"/>
            <a:r>
              <a:rPr lang="en-US" dirty="0"/>
              <a:t>Explain changes in the environment.  Sounds may not be enough.</a:t>
            </a:r>
          </a:p>
        </p:txBody>
      </p:sp>
      <p:sp>
        <p:nvSpPr>
          <p:cNvPr id="3" name="Content Placeholder 2">
            <a:extLst>
              <a:ext uri="{FF2B5EF4-FFF2-40B4-BE49-F238E27FC236}">
                <a16:creationId xmlns:a16="http://schemas.microsoft.com/office/drawing/2014/main" id="{00814B35-4982-4AE5-B274-F6028ABA99BE}"/>
              </a:ext>
            </a:extLst>
          </p:cNvPr>
          <p:cNvSpPr>
            <a:spLocks noGrp="1"/>
          </p:cNvSpPr>
          <p:nvPr>
            <p:ph idx="1"/>
          </p:nvPr>
        </p:nvSpPr>
        <p:spPr/>
        <p:txBody>
          <a:bodyPr>
            <a:normAutofit fontScale="92500" lnSpcReduction="20000"/>
          </a:bodyPr>
          <a:lstStyle/>
          <a:p>
            <a:r>
              <a:rPr lang="en-US" dirty="0"/>
              <a:t>Don’t assume </a:t>
            </a:r>
            <a:r>
              <a:rPr lang="en-US" b="1" dirty="0"/>
              <a:t>your help </a:t>
            </a:r>
            <a:r>
              <a:rPr lang="en-US" dirty="0"/>
              <a:t>is needed</a:t>
            </a:r>
          </a:p>
          <a:p>
            <a:pPr lvl="1"/>
            <a:r>
              <a:rPr lang="en-US" dirty="0"/>
              <a:t>Offer and then wait for their response.</a:t>
            </a:r>
          </a:p>
          <a:p>
            <a:pPr lvl="1"/>
            <a:r>
              <a:rPr lang="en-US" dirty="0"/>
              <a:t>If asked to help, offer your arm and let them take your elbow.  </a:t>
            </a:r>
          </a:p>
          <a:p>
            <a:pPr lvl="1"/>
            <a:r>
              <a:rPr lang="en-US" dirty="0"/>
              <a:t>Never leave them standing alone in the middle of the room.  </a:t>
            </a:r>
          </a:p>
          <a:p>
            <a:pPr lvl="1"/>
            <a:r>
              <a:rPr lang="en-US" dirty="0"/>
              <a:t>Escort to a chair or point of reference.</a:t>
            </a:r>
          </a:p>
          <a:p>
            <a:pPr lvl="0"/>
            <a:r>
              <a:rPr lang="en-US" dirty="0"/>
              <a:t>In a group, everyone should</a:t>
            </a:r>
            <a:r>
              <a:rPr lang="en-US" b="1" dirty="0"/>
              <a:t> identify themselves </a:t>
            </a:r>
            <a:r>
              <a:rPr lang="en-US" dirty="0"/>
              <a:t>before they speak.</a:t>
            </a:r>
          </a:p>
          <a:p>
            <a:r>
              <a:rPr lang="en-US" b="1" dirty="0"/>
              <a:t>Give information verbally </a:t>
            </a:r>
            <a:r>
              <a:rPr lang="en-US" dirty="0"/>
              <a:t>– read paperwork aloud, announce when group information is put up for visual review and read it to them.</a:t>
            </a:r>
          </a:p>
          <a:p>
            <a:r>
              <a:rPr lang="en-US" dirty="0"/>
              <a:t>Describe things from their perspective, not yours. Some persons who are blind </a:t>
            </a:r>
            <a:r>
              <a:rPr lang="en-US" b="1" dirty="0"/>
              <a:t>use a "clock" reference </a:t>
            </a:r>
            <a:r>
              <a:rPr lang="en-US" dirty="0"/>
              <a:t>for things directly in front of them such as a meal. For example, something could be positioned at three o'clock (to their right) or six o'clock (directly in front and close). Before using this strategy, ask the person if this is useful to them.</a:t>
            </a:r>
          </a:p>
          <a:p>
            <a:pPr lvl="0"/>
            <a:endParaRPr lang="en-US" dirty="0"/>
          </a:p>
          <a:p>
            <a:endParaRPr lang="en-US" dirty="0"/>
          </a:p>
        </p:txBody>
      </p:sp>
      <p:pic>
        <p:nvPicPr>
          <p:cNvPr id="4" name="Audio 3">
            <a:hlinkClick r:id="" action="ppaction://media"/>
            <a:extLst>
              <a:ext uri="{FF2B5EF4-FFF2-40B4-BE49-F238E27FC236}">
                <a16:creationId xmlns:a16="http://schemas.microsoft.com/office/drawing/2014/main" id="{B0EC7BC3-4441-49FB-91D5-DFCDA8F473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7253418"/>
      </p:ext>
    </p:extLst>
  </p:cSld>
  <p:clrMapOvr>
    <a:masterClrMapping/>
  </p:clrMapOvr>
  <mc:AlternateContent xmlns:mc="http://schemas.openxmlformats.org/markup-compatibility/2006">
    <mc:Choice xmlns:p14="http://schemas.microsoft.com/office/powerpoint/2010/main" Requires="p14">
      <p:transition spd="slow" p14:dur="2000" advTm="138628"/>
    </mc:Choice>
    <mc:Fallback>
      <p:transition spd="slow" advTm="138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BC61-4C52-4CB6-BCE4-F2974A8B0294}"/>
              </a:ext>
            </a:extLst>
          </p:cNvPr>
          <p:cNvSpPr>
            <a:spLocks noGrp="1"/>
          </p:cNvSpPr>
          <p:nvPr>
            <p:ph type="title"/>
          </p:nvPr>
        </p:nvSpPr>
        <p:spPr/>
        <p:txBody>
          <a:bodyPr>
            <a:normAutofit fontScale="90000"/>
          </a:bodyPr>
          <a:lstStyle/>
          <a:p>
            <a:br>
              <a:rPr lang="en-US" dirty="0"/>
            </a:br>
            <a:r>
              <a:rPr lang="en-US" i="1" dirty="0"/>
              <a:t>What are auxiliary aids and services? What does it mean to provide effective communication? </a:t>
            </a:r>
            <a:br>
              <a:rPr lang="en-US" dirty="0"/>
            </a:br>
            <a:endParaRPr lang="en-US" dirty="0"/>
          </a:p>
        </p:txBody>
      </p:sp>
      <p:sp>
        <p:nvSpPr>
          <p:cNvPr id="3" name="Content Placeholder 2">
            <a:extLst>
              <a:ext uri="{FF2B5EF4-FFF2-40B4-BE49-F238E27FC236}">
                <a16:creationId xmlns:a16="http://schemas.microsoft.com/office/drawing/2014/main" id="{3E0BA753-84CB-4A32-96BD-BD76925A0EFB}"/>
              </a:ext>
            </a:extLst>
          </p:cNvPr>
          <p:cNvSpPr>
            <a:spLocks noGrp="1"/>
          </p:cNvSpPr>
          <p:nvPr>
            <p:ph idx="1"/>
          </p:nvPr>
        </p:nvSpPr>
        <p:spPr/>
        <p:txBody>
          <a:bodyPr>
            <a:normAutofit fontScale="77500" lnSpcReduction="20000"/>
          </a:bodyPr>
          <a:lstStyle/>
          <a:p>
            <a:r>
              <a:rPr lang="en-US" dirty="0"/>
              <a:t>The ADA includes the provision of appropriate auxiliary aids and services – where necessary to </a:t>
            </a:r>
            <a:r>
              <a:rPr lang="en-US" b="1" dirty="0"/>
              <a:t>ensure that individuals with communication disabilities understand what is said or written and can communicate</a:t>
            </a:r>
            <a:r>
              <a:rPr lang="en-US" dirty="0"/>
              <a:t> as effectively as individuals without disabilities.</a:t>
            </a:r>
          </a:p>
          <a:p>
            <a:r>
              <a:rPr lang="en-US" b="1" dirty="0"/>
              <a:t>Examples</a:t>
            </a:r>
            <a:r>
              <a:rPr lang="en-US" dirty="0"/>
              <a:t> of auxiliary aids and services include, among others, qualified interpreters, note takers, computer-aided transcription services, accessible electronic and information technology, written materials, telephone handset amplifiers, assistive listening devices, assistive listening systems, telephones compatible with hearing aids, closed caption decoders, open and closed captioning, telecommunications devices for deaf persons (TDD’s), videotext displays, qualified readers, taped texts, audio recordings, braille materials, large print materials, and modifications to existing devices.</a:t>
            </a:r>
          </a:p>
          <a:p>
            <a:r>
              <a:rPr lang="en-US" dirty="0"/>
              <a:t>What is needed may </a:t>
            </a:r>
            <a:r>
              <a:rPr lang="en-US" b="1" dirty="0"/>
              <a:t>vary over time or by situation</a:t>
            </a:r>
            <a:r>
              <a:rPr lang="en-US" dirty="0"/>
              <a:t>.  For example, a qualified interpreter may be necessary for smaller settings involving only a few people, such as home visits or assessments, whereas the use of real-time captioning may be appropriate during larger group meetings, such as family team meetings or in court, where numerous people are present or where the layout of the room makes it difficult to view an interpreter and obtain visual cues from the speaker. However, to communicate a simple message such as an appointment date or address, handwritten notes may be sufficient. </a:t>
            </a:r>
          </a:p>
        </p:txBody>
      </p:sp>
      <p:pic>
        <p:nvPicPr>
          <p:cNvPr id="4" name="Audio 3">
            <a:hlinkClick r:id="" action="ppaction://media"/>
            <a:extLst>
              <a:ext uri="{FF2B5EF4-FFF2-40B4-BE49-F238E27FC236}">
                <a16:creationId xmlns:a16="http://schemas.microsoft.com/office/drawing/2014/main" id="{48F5D6BE-3F15-4517-9C85-0ECCED462D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35577352"/>
      </p:ext>
    </p:extLst>
  </p:cSld>
  <p:clrMapOvr>
    <a:masterClrMapping/>
  </p:clrMapOvr>
  <mc:AlternateContent xmlns:mc="http://schemas.openxmlformats.org/markup-compatibility/2006">
    <mc:Choice xmlns:p14="http://schemas.microsoft.com/office/powerpoint/2010/main" Requires="p14">
      <p:transition spd="slow" p14:dur="2000" advTm="99715"/>
    </mc:Choice>
    <mc:Fallback>
      <p:transition spd="slow" advTm="9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D10C3-07BB-4564-85EB-129B65FEC69D}"/>
              </a:ext>
            </a:extLst>
          </p:cNvPr>
          <p:cNvSpPr>
            <a:spLocks noGrp="1"/>
          </p:cNvSpPr>
          <p:nvPr>
            <p:ph type="title"/>
          </p:nvPr>
        </p:nvSpPr>
        <p:spPr/>
        <p:txBody>
          <a:bodyPr/>
          <a:lstStyle/>
          <a:p>
            <a:r>
              <a:rPr lang="en-US" dirty="0"/>
              <a:t>Guidelines</a:t>
            </a:r>
          </a:p>
        </p:txBody>
      </p:sp>
      <p:sp>
        <p:nvSpPr>
          <p:cNvPr id="3" name="Content Placeholder 2">
            <a:extLst>
              <a:ext uri="{FF2B5EF4-FFF2-40B4-BE49-F238E27FC236}">
                <a16:creationId xmlns:a16="http://schemas.microsoft.com/office/drawing/2014/main" id="{3142D88E-A9EC-4F65-83F5-5F819DE3CB22}"/>
              </a:ext>
            </a:extLst>
          </p:cNvPr>
          <p:cNvSpPr>
            <a:spLocks noGrp="1"/>
          </p:cNvSpPr>
          <p:nvPr>
            <p:ph idx="1"/>
          </p:nvPr>
        </p:nvSpPr>
        <p:spPr/>
        <p:txBody>
          <a:bodyPr>
            <a:normAutofit fontScale="70000" lnSpcReduction="20000"/>
          </a:bodyPr>
          <a:lstStyle/>
          <a:p>
            <a:r>
              <a:rPr lang="en-US" dirty="0"/>
              <a:t>In order to be effective, auxiliary aids and services must be provided in a </a:t>
            </a:r>
            <a:r>
              <a:rPr lang="en-US" b="1" dirty="0"/>
              <a:t>timely manner </a:t>
            </a:r>
            <a:r>
              <a:rPr lang="en-US" dirty="0"/>
              <a:t>and in such a way as to protect the privacy and independence of the individual with a disability.</a:t>
            </a:r>
          </a:p>
          <a:p>
            <a:r>
              <a:rPr lang="en-US" dirty="0"/>
              <a:t>Individuals with disabilities </a:t>
            </a:r>
            <a:r>
              <a:rPr lang="en-US" b="1" dirty="0"/>
              <a:t>cannot be required to supply their own </a:t>
            </a:r>
            <a:r>
              <a:rPr lang="en-US" dirty="0"/>
              <a:t>interpreters or other auxiliary aids and services.</a:t>
            </a:r>
          </a:p>
          <a:p>
            <a:r>
              <a:rPr lang="en-US" b="1" dirty="0"/>
              <a:t>Minor children </a:t>
            </a:r>
            <a:r>
              <a:rPr lang="en-US" dirty="0"/>
              <a:t>accompanying individuals with disabilities cannot be asked to interpret, except in </a:t>
            </a:r>
            <a:r>
              <a:rPr lang="en-US" b="1" dirty="0"/>
              <a:t>emergencies involving imminent threats </a:t>
            </a:r>
            <a:r>
              <a:rPr lang="en-US" dirty="0"/>
              <a:t>to the safety or welfare of an individual or the public where no interpreter is available.</a:t>
            </a:r>
          </a:p>
          <a:p>
            <a:r>
              <a:rPr lang="en-US" b="1" dirty="0"/>
              <a:t>Adults accompanying individuals </a:t>
            </a:r>
            <a:r>
              <a:rPr lang="en-US" dirty="0"/>
              <a:t>with disabilities can be asked to interpret, but only in </a:t>
            </a:r>
            <a:r>
              <a:rPr lang="en-US" b="1" dirty="0"/>
              <a:t>emergencies</a:t>
            </a:r>
            <a:r>
              <a:rPr lang="en-US" dirty="0"/>
              <a:t> or where the individual with a disability </a:t>
            </a:r>
            <a:r>
              <a:rPr lang="en-US" b="1" dirty="0"/>
              <a:t>specifically makes such a request</a:t>
            </a:r>
            <a:r>
              <a:rPr lang="en-US" dirty="0"/>
              <a:t>, the accompanying</a:t>
            </a:r>
            <a:r>
              <a:rPr lang="en-US" b="1" dirty="0"/>
              <a:t> adult agrees </a:t>
            </a:r>
            <a:r>
              <a:rPr lang="en-US" dirty="0"/>
              <a:t>to provide such assistance, and reliance on that adult for such assistance is appropriate under the circumstances.</a:t>
            </a:r>
          </a:p>
          <a:p>
            <a:r>
              <a:rPr lang="en-US" dirty="0"/>
              <a:t>State and local agencies and courts are </a:t>
            </a:r>
            <a:r>
              <a:rPr lang="en-US" b="1" dirty="0"/>
              <a:t>prohibited from placing a surcharge </a:t>
            </a:r>
            <a:r>
              <a:rPr lang="en-US" dirty="0"/>
              <a:t>on a particular individual with a disability or any group of individuals with disabilities to cover the costs of the provision of auxiliary aids or other services that are required to provide that individual or group with nondiscriminatory treatment.</a:t>
            </a:r>
          </a:p>
        </p:txBody>
      </p:sp>
      <p:pic>
        <p:nvPicPr>
          <p:cNvPr id="4" name="Audio 3">
            <a:hlinkClick r:id="" action="ppaction://media"/>
            <a:extLst>
              <a:ext uri="{FF2B5EF4-FFF2-40B4-BE49-F238E27FC236}">
                <a16:creationId xmlns:a16="http://schemas.microsoft.com/office/drawing/2014/main" id="{8DBCAA3E-8E91-4130-9372-B06990840A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81171789"/>
      </p:ext>
    </p:extLst>
  </p:cSld>
  <p:clrMapOvr>
    <a:masterClrMapping/>
  </p:clrMapOvr>
  <mc:AlternateContent xmlns:mc="http://schemas.openxmlformats.org/markup-compatibility/2006">
    <mc:Choice xmlns:p14="http://schemas.microsoft.com/office/powerpoint/2010/main" Requires="p14">
      <p:transition spd="slow" p14:dur="2000" advTm="82647"/>
    </mc:Choice>
    <mc:Fallback>
      <p:transition spd="slow" advTm="82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resource spotlight">
            <a:extLst>
              <a:ext uri="{FF2B5EF4-FFF2-40B4-BE49-F238E27FC236}">
                <a16:creationId xmlns:a16="http://schemas.microsoft.com/office/drawing/2014/main" id="{10A69880-32B2-4123-9158-8DCFB8AD95D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8134" y="551300"/>
            <a:ext cx="2947797" cy="31934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4EB9AB-FF38-482E-8936-179968967667}"/>
              </a:ext>
            </a:extLst>
          </p:cNvPr>
          <p:cNvSpPr txBox="1"/>
          <p:nvPr/>
        </p:nvSpPr>
        <p:spPr>
          <a:xfrm>
            <a:off x="2839453" y="2379656"/>
            <a:ext cx="9352547" cy="3785652"/>
          </a:xfrm>
          <a:prstGeom prst="rect">
            <a:avLst/>
          </a:prstGeom>
          <a:noFill/>
        </p:spPr>
        <p:txBody>
          <a:bodyPr wrap="square" rtlCol="0">
            <a:spAutoFit/>
          </a:bodyPr>
          <a:lstStyle/>
          <a:p>
            <a:r>
              <a:rPr lang="en-US" sz="2400" dirty="0"/>
              <a:t>Parenting without Sight: What Attorneys, Social Workers, and Parents Should Know about Blindness</a:t>
            </a:r>
          </a:p>
          <a:p>
            <a:r>
              <a:rPr lang="en-US" sz="2400" u="sng" dirty="0">
                <a:hlinkClick r:id="rId5"/>
              </a:rPr>
              <a:t>https://nfb.org/Images/nfb/Publications/brochures/BlindParents/ParentingWithoutSight.html</a:t>
            </a:r>
            <a:endParaRPr lang="en-US" sz="2400" dirty="0"/>
          </a:p>
          <a:p>
            <a:endParaRPr lang="en-US" sz="2400" dirty="0"/>
          </a:p>
          <a:p>
            <a:r>
              <a:rPr lang="en-US" sz="2400" dirty="0"/>
              <a:t>Oklahoma ABLE Tech</a:t>
            </a:r>
          </a:p>
          <a:p>
            <a:r>
              <a:rPr lang="en-US" sz="2400" dirty="0"/>
              <a:t>Toll Free: (888) 885-5588 or </a:t>
            </a:r>
            <a:r>
              <a:rPr lang="en-US" sz="2400" u="sng" dirty="0">
                <a:hlinkClick r:id="rId6"/>
              </a:rPr>
              <a:t>http://okabletech.okstate.edu/</a:t>
            </a:r>
            <a:endParaRPr lang="en-US" sz="2400" dirty="0"/>
          </a:p>
          <a:p>
            <a:r>
              <a:rPr lang="en-US" sz="2400" dirty="0"/>
              <a:t> </a:t>
            </a:r>
          </a:p>
          <a:p>
            <a:r>
              <a:rPr lang="en-US" sz="2400" dirty="0"/>
              <a:t>Visually impaired parents raising sighted children </a:t>
            </a:r>
          </a:p>
          <a:p>
            <a:r>
              <a:rPr lang="en-US" sz="2400" u="sng" dirty="0">
                <a:hlinkClick r:id="rId7"/>
              </a:rPr>
              <a:t>http://www.vickieparkermft.com/viparents.php</a:t>
            </a:r>
            <a:endParaRPr lang="en-US" sz="2400" dirty="0"/>
          </a:p>
        </p:txBody>
      </p:sp>
      <p:sp>
        <p:nvSpPr>
          <p:cNvPr id="8" name="TextBox 7">
            <a:extLst>
              <a:ext uri="{FF2B5EF4-FFF2-40B4-BE49-F238E27FC236}">
                <a16:creationId xmlns:a16="http://schemas.microsoft.com/office/drawing/2014/main" id="{BC7B7A1E-901E-4A79-8234-DCED5EF8BFC9}"/>
              </a:ext>
            </a:extLst>
          </p:cNvPr>
          <p:cNvSpPr txBox="1"/>
          <p:nvPr/>
        </p:nvSpPr>
        <p:spPr>
          <a:xfrm>
            <a:off x="2919663" y="471106"/>
            <a:ext cx="8197516" cy="1692771"/>
          </a:xfrm>
          <a:prstGeom prst="rect">
            <a:avLst/>
          </a:prstGeom>
          <a:noFill/>
        </p:spPr>
        <p:txBody>
          <a:bodyPr wrap="square" rtlCol="0">
            <a:spAutoFit/>
          </a:bodyPr>
          <a:lstStyle/>
          <a:p>
            <a:r>
              <a:rPr lang="en-US" sz="4000" dirty="0"/>
              <a:t>Areas most likely to need support: </a:t>
            </a:r>
            <a:r>
              <a:rPr lang="en-US" sz="3200" b="1" dirty="0">
                <a:solidFill>
                  <a:srgbClr val="FF0000"/>
                </a:solidFill>
              </a:rPr>
              <a:t>Navigating unfamiliar spaces; accessing adaptive equipment; safety</a:t>
            </a:r>
            <a:endParaRPr lang="en-US" sz="4000" dirty="0">
              <a:solidFill>
                <a:srgbClr val="FF0000"/>
              </a:solidFill>
            </a:endParaRPr>
          </a:p>
        </p:txBody>
      </p:sp>
      <p:pic>
        <p:nvPicPr>
          <p:cNvPr id="2" name="Audio 1">
            <a:hlinkClick r:id="" action="ppaction://media"/>
            <a:extLst>
              <a:ext uri="{FF2B5EF4-FFF2-40B4-BE49-F238E27FC236}">
                <a16:creationId xmlns:a16="http://schemas.microsoft.com/office/drawing/2014/main" id="{202E13BD-758F-4967-8BD6-06663BD38CA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34250233"/>
      </p:ext>
    </p:extLst>
  </p:cSld>
  <p:clrMapOvr>
    <a:masterClrMapping/>
  </p:clrMapOvr>
  <mc:AlternateContent xmlns:mc="http://schemas.openxmlformats.org/markup-compatibility/2006">
    <mc:Choice xmlns:p14="http://schemas.microsoft.com/office/powerpoint/2010/main" Requires="p14">
      <p:transition spd="slow" p14:dur="2000" advTm="40009"/>
    </mc:Choice>
    <mc:Fallback>
      <p:transition spd="slow" advTm="40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1472</Words>
  <Application>Microsoft Office PowerPoint</Application>
  <PresentationFormat>Widescreen</PresentationFormat>
  <Paragraphs>119</Paragraphs>
  <Slides>21</Slides>
  <Notes>2</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Calibri Light</vt:lpstr>
      <vt:lpstr>Verdana</vt:lpstr>
      <vt:lpstr>Office Theme</vt:lpstr>
      <vt:lpstr>Supporting Oklahoma Parents with Disabilities</vt:lpstr>
      <vt:lpstr>Parents who are deaf or hearing impaired</vt:lpstr>
      <vt:lpstr>Be patient with yourself and the parent</vt:lpstr>
      <vt:lpstr>PowerPoint Presentation</vt:lpstr>
      <vt:lpstr>Parents who have visual impairments</vt:lpstr>
      <vt:lpstr>Explain changes in the environment.  Sounds may not be enough.</vt:lpstr>
      <vt:lpstr> What are auxiliary aids and services? What does it mean to provide effective communication?  </vt:lpstr>
      <vt:lpstr>Guidelines</vt:lpstr>
      <vt:lpstr>PowerPoint Presentation</vt:lpstr>
      <vt:lpstr>PowerPoint Presentation</vt:lpstr>
      <vt:lpstr>Baby Cry Signaler</vt:lpstr>
      <vt:lpstr>DigiScan Infrared Talking Thermometer</vt:lpstr>
      <vt:lpstr>Infant Pacifier Thermometer</vt:lpstr>
      <vt:lpstr>Medical Encounter Board</vt:lpstr>
      <vt:lpstr>PowerPoint Presentation</vt:lpstr>
      <vt:lpstr>PowerPoint Presentation</vt:lpstr>
      <vt:lpstr>In your moment of need,  call the Parents with Disabilities Resource Team</vt:lpstr>
      <vt:lpstr>PowerPoint Presentation</vt:lpstr>
      <vt:lpstr>Consultation outcomes</vt:lpstr>
      <vt:lpstr>Information ….. for you, the parents, their providers &amp; their natural supports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Simmons</dc:creator>
  <cp:lastModifiedBy>Lisa Simmons</cp:lastModifiedBy>
  <cp:revision>14</cp:revision>
  <dcterms:created xsi:type="dcterms:W3CDTF">2019-06-05T19:20:49Z</dcterms:created>
  <dcterms:modified xsi:type="dcterms:W3CDTF">2019-07-18T20:05:39Z</dcterms:modified>
</cp:coreProperties>
</file>