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handoutMasterIdLst>
    <p:handoutMasterId r:id="rId31"/>
  </p:handoutMasterIdLst>
  <p:sldIdLst>
    <p:sldId id="266" r:id="rId3"/>
    <p:sldId id="293" r:id="rId4"/>
    <p:sldId id="320" r:id="rId5"/>
    <p:sldId id="321" r:id="rId6"/>
    <p:sldId id="322" r:id="rId7"/>
    <p:sldId id="324" r:id="rId8"/>
    <p:sldId id="288" r:id="rId9"/>
    <p:sldId id="323" r:id="rId10"/>
    <p:sldId id="265" r:id="rId11"/>
    <p:sldId id="257" r:id="rId12"/>
    <p:sldId id="301" r:id="rId13"/>
    <p:sldId id="306" r:id="rId14"/>
    <p:sldId id="338" r:id="rId15"/>
    <p:sldId id="272" r:id="rId16"/>
    <p:sldId id="291" r:id="rId17"/>
    <p:sldId id="276" r:id="rId18"/>
    <p:sldId id="339" r:id="rId19"/>
    <p:sldId id="310" r:id="rId20"/>
    <p:sldId id="336" r:id="rId21"/>
    <p:sldId id="298" r:id="rId22"/>
    <p:sldId id="337" r:id="rId23"/>
    <p:sldId id="335" r:id="rId24"/>
    <p:sldId id="315" r:id="rId25"/>
    <p:sldId id="284" r:id="rId26"/>
    <p:sldId id="318" r:id="rId27"/>
    <p:sldId id="300" r:id="rId28"/>
    <p:sldId id="289" r:id="rId2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8" d="100"/>
          <a:sy n="108" d="100"/>
        </p:scale>
        <p:origin x="714" y="108"/>
      </p:cViewPr>
      <p:guideLst/>
    </p:cSldViewPr>
  </p:slideViewPr>
  <p:notesTextViewPr>
    <p:cViewPr>
      <p:scale>
        <a:sx n="1" d="1"/>
        <a:sy n="1" d="1"/>
      </p:scale>
      <p:origin x="0" y="0"/>
    </p:cViewPr>
  </p:notesTextViewPr>
  <p:notesViewPr>
    <p:cSldViewPr snapToGrid="0">
      <p:cViewPr varScale="1">
        <p:scale>
          <a:sx n="84" d="100"/>
          <a:sy n="84" d="100"/>
        </p:scale>
        <p:origin x="377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Number in OK</c:v>
                </c:pt>
              </c:strCache>
            </c:strRef>
          </c:tx>
          <c:spPr>
            <a:solidFill>
              <a:schemeClr val="accent1"/>
            </a:solidFill>
            <a:ln>
              <a:noFill/>
            </a:ln>
            <a:effectLst>
              <a:outerShdw blurRad="63500" sx="102000" sy="102000" algn="ctr" rotWithShape="0">
                <a:prstClr val="black">
                  <a:alpha val="20000"/>
                </a:prstClr>
              </a:outerShdw>
            </a:effectLst>
          </c:spPr>
          <c:invertIfNegative val="0"/>
          <c:dPt>
            <c:idx val="0"/>
            <c:invertIfNegative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CB74-4231-AD62-E03D8DE90250}"/>
              </c:ext>
            </c:extLst>
          </c:dPt>
          <c:dPt>
            <c:idx val="1"/>
            <c:invertIfNegative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CB74-4231-AD62-E03D8DE90250}"/>
              </c:ext>
            </c:extLst>
          </c:dPt>
          <c:dPt>
            <c:idx val="2"/>
            <c:invertIfNegative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CB74-4231-AD62-E03D8DE90250}"/>
              </c:ext>
            </c:extLst>
          </c:dPt>
          <c:dPt>
            <c:idx val="3"/>
            <c:invertIfNegative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CB74-4231-AD62-E03D8DE90250}"/>
              </c:ext>
            </c:extLst>
          </c:dPt>
          <c:dPt>
            <c:idx val="4"/>
            <c:invertIfNegative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CB74-4231-AD62-E03D8DE90250}"/>
              </c:ext>
            </c:extLst>
          </c:dPt>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Parents with sensory disabilities </c:v>
                </c:pt>
                <c:pt idx="1">
                  <c:v>Parents with mobilty related disabilities</c:v>
                </c:pt>
                <c:pt idx="2">
                  <c:v>Parents with daily living limitations</c:v>
                </c:pt>
                <c:pt idx="3">
                  <c:v>Parents with cognitive disabilities</c:v>
                </c:pt>
                <c:pt idx="4">
                  <c:v>Note:  Some parents have disabilities in more than one category.</c:v>
                </c:pt>
              </c:strCache>
            </c:strRef>
          </c:cat>
          <c:val>
            <c:numRef>
              <c:f>Sheet1!$B$2:$B$6</c:f>
              <c:numCache>
                <c:formatCode>#,##0</c:formatCode>
                <c:ptCount val="5"/>
                <c:pt idx="0">
                  <c:v>47000</c:v>
                </c:pt>
                <c:pt idx="1">
                  <c:v>47100</c:v>
                </c:pt>
                <c:pt idx="2">
                  <c:v>29300</c:v>
                </c:pt>
                <c:pt idx="3">
                  <c:v>35900</c:v>
                </c:pt>
              </c:numCache>
            </c:numRef>
          </c:val>
          <c:extLst>
            <c:ext xmlns:c16="http://schemas.microsoft.com/office/drawing/2014/chart" uri="{C3380CC4-5D6E-409C-BE32-E72D297353CC}">
              <c16:uniqueId val="{0000000A-CB74-4231-AD62-E03D8DE90250}"/>
            </c:ext>
          </c:extLst>
        </c:ser>
        <c:dLbls>
          <c:showLegendKey val="0"/>
          <c:showVal val="0"/>
          <c:showCatName val="0"/>
          <c:showSerName val="0"/>
          <c:showPercent val="0"/>
          <c:showBubbleSize val="0"/>
        </c:dLbls>
        <c:gapWidth val="100"/>
        <c:axId val="1125389231"/>
        <c:axId val="1114938591"/>
      </c:barChart>
      <c:catAx>
        <c:axId val="1125389231"/>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14938591"/>
        <c:crosses val="autoZero"/>
        <c:auto val="1"/>
        <c:lblAlgn val="ctr"/>
        <c:lblOffset val="100"/>
        <c:noMultiLvlLbl val="0"/>
      </c:catAx>
      <c:valAx>
        <c:axId val="11149385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253892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058" cy="471175"/>
          </a:xfrm>
          <a:prstGeom prst="rect">
            <a:avLst/>
          </a:prstGeom>
        </p:spPr>
        <p:txBody>
          <a:bodyPr vert="horz" lIns="91714" tIns="45857" rIns="91714" bIns="45857" rtlCol="0"/>
          <a:lstStyle>
            <a:lvl1pPr algn="l">
              <a:defRPr sz="1200"/>
            </a:lvl1pPr>
          </a:lstStyle>
          <a:p>
            <a:endParaRPr lang="en-US"/>
          </a:p>
        </p:txBody>
      </p:sp>
      <p:sp>
        <p:nvSpPr>
          <p:cNvPr id="3" name="Date Placeholder 2"/>
          <p:cNvSpPr>
            <a:spLocks noGrp="1"/>
          </p:cNvSpPr>
          <p:nvPr>
            <p:ph type="dt" sz="quarter" idx="1"/>
          </p:nvPr>
        </p:nvSpPr>
        <p:spPr>
          <a:xfrm>
            <a:off x="4022824" y="0"/>
            <a:ext cx="3078058" cy="471175"/>
          </a:xfrm>
          <a:prstGeom prst="rect">
            <a:avLst/>
          </a:prstGeom>
        </p:spPr>
        <p:txBody>
          <a:bodyPr vert="horz" lIns="91714" tIns="45857" rIns="91714" bIns="45857" rtlCol="0"/>
          <a:lstStyle>
            <a:lvl1pPr algn="r">
              <a:defRPr sz="1200"/>
            </a:lvl1pPr>
          </a:lstStyle>
          <a:p>
            <a:fld id="{010BE82B-FDF8-4CBA-86EE-46B72A5CE05C}" type="datetimeFigureOut">
              <a:rPr lang="en-US" smtClean="0"/>
              <a:t>7/16/2019</a:t>
            </a:fld>
            <a:endParaRPr lang="en-US"/>
          </a:p>
        </p:txBody>
      </p:sp>
      <p:sp>
        <p:nvSpPr>
          <p:cNvPr id="4" name="Footer Placeholder 3"/>
          <p:cNvSpPr>
            <a:spLocks noGrp="1"/>
          </p:cNvSpPr>
          <p:nvPr>
            <p:ph type="ftr" sz="quarter" idx="2"/>
          </p:nvPr>
        </p:nvSpPr>
        <p:spPr>
          <a:xfrm>
            <a:off x="0" y="8917300"/>
            <a:ext cx="3078058" cy="471175"/>
          </a:xfrm>
          <a:prstGeom prst="rect">
            <a:avLst/>
          </a:prstGeom>
        </p:spPr>
        <p:txBody>
          <a:bodyPr vert="horz" lIns="91714" tIns="45857" rIns="91714" bIns="45857" rtlCol="0" anchor="b"/>
          <a:lstStyle>
            <a:lvl1pPr algn="l">
              <a:defRPr sz="1200"/>
            </a:lvl1pPr>
          </a:lstStyle>
          <a:p>
            <a:endParaRPr lang="en-US"/>
          </a:p>
        </p:txBody>
      </p:sp>
      <p:sp>
        <p:nvSpPr>
          <p:cNvPr id="5" name="Slide Number Placeholder 4"/>
          <p:cNvSpPr>
            <a:spLocks noGrp="1"/>
          </p:cNvSpPr>
          <p:nvPr>
            <p:ph type="sldNum" sz="quarter" idx="3"/>
          </p:nvPr>
        </p:nvSpPr>
        <p:spPr>
          <a:xfrm>
            <a:off x="4022824" y="8917300"/>
            <a:ext cx="3078058" cy="471175"/>
          </a:xfrm>
          <a:prstGeom prst="rect">
            <a:avLst/>
          </a:prstGeom>
        </p:spPr>
        <p:txBody>
          <a:bodyPr vert="horz" lIns="91714" tIns="45857" rIns="91714" bIns="45857" rtlCol="0" anchor="b"/>
          <a:lstStyle>
            <a:lvl1pPr algn="r">
              <a:defRPr sz="1200"/>
            </a:lvl1pPr>
          </a:lstStyle>
          <a:p>
            <a:fld id="{E7DC2C62-B57B-4DF4-9A7A-A600C85317D9}" type="slidenum">
              <a:rPr lang="en-US" smtClean="0"/>
              <a:t>‹#›</a:t>
            </a:fld>
            <a:endParaRPr lang="en-US"/>
          </a:p>
        </p:txBody>
      </p:sp>
    </p:spTree>
    <p:extLst>
      <p:ext uri="{BB962C8B-B14F-4D97-AF65-F5344CB8AC3E}">
        <p14:creationId xmlns:p14="http://schemas.microsoft.com/office/powerpoint/2010/main" val="3450861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058" cy="471175"/>
          </a:xfrm>
          <a:prstGeom prst="rect">
            <a:avLst/>
          </a:prstGeom>
        </p:spPr>
        <p:txBody>
          <a:bodyPr vert="horz" lIns="91714" tIns="45857" rIns="91714" bIns="45857" rtlCol="0"/>
          <a:lstStyle>
            <a:lvl1pPr algn="l">
              <a:defRPr sz="1200"/>
            </a:lvl1pPr>
          </a:lstStyle>
          <a:p>
            <a:endParaRPr lang="en-US"/>
          </a:p>
        </p:txBody>
      </p:sp>
      <p:sp>
        <p:nvSpPr>
          <p:cNvPr id="3" name="Date Placeholder 2"/>
          <p:cNvSpPr>
            <a:spLocks noGrp="1"/>
          </p:cNvSpPr>
          <p:nvPr>
            <p:ph type="dt" idx="1"/>
          </p:nvPr>
        </p:nvSpPr>
        <p:spPr>
          <a:xfrm>
            <a:off x="4022824" y="0"/>
            <a:ext cx="3078058" cy="471175"/>
          </a:xfrm>
          <a:prstGeom prst="rect">
            <a:avLst/>
          </a:prstGeom>
        </p:spPr>
        <p:txBody>
          <a:bodyPr vert="horz" lIns="91714" tIns="45857" rIns="91714" bIns="45857" rtlCol="0"/>
          <a:lstStyle>
            <a:lvl1pPr algn="r">
              <a:defRPr sz="1200"/>
            </a:lvl1pPr>
          </a:lstStyle>
          <a:p>
            <a:fld id="{4AAD2764-3877-48C8-AD54-FC74EF4717FB}" type="datetimeFigureOut">
              <a:rPr lang="en-US" smtClean="0"/>
              <a:t>7/16/2019</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714" tIns="45857" rIns="91714" bIns="45857" rtlCol="0" anchor="ctr"/>
          <a:lstStyle/>
          <a:p>
            <a:endParaRPr lang="en-US"/>
          </a:p>
        </p:txBody>
      </p:sp>
      <p:sp>
        <p:nvSpPr>
          <p:cNvPr id="5" name="Notes Placeholder 4"/>
          <p:cNvSpPr>
            <a:spLocks noGrp="1"/>
          </p:cNvSpPr>
          <p:nvPr>
            <p:ph type="body" sz="quarter" idx="3"/>
          </p:nvPr>
        </p:nvSpPr>
        <p:spPr>
          <a:xfrm>
            <a:off x="710567" y="4517548"/>
            <a:ext cx="5681343" cy="3697767"/>
          </a:xfrm>
          <a:prstGeom prst="rect">
            <a:avLst/>
          </a:prstGeom>
        </p:spPr>
        <p:txBody>
          <a:bodyPr vert="horz" lIns="91714" tIns="45857" rIns="91714" bIns="4585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300"/>
            <a:ext cx="3078058" cy="471175"/>
          </a:xfrm>
          <a:prstGeom prst="rect">
            <a:avLst/>
          </a:prstGeom>
        </p:spPr>
        <p:txBody>
          <a:bodyPr vert="horz" lIns="91714" tIns="45857" rIns="91714" bIns="45857" rtlCol="0" anchor="b"/>
          <a:lstStyle>
            <a:lvl1pPr algn="l">
              <a:defRPr sz="1200"/>
            </a:lvl1pPr>
          </a:lstStyle>
          <a:p>
            <a:endParaRPr lang="en-US"/>
          </a:p>
        </p:txBody>
      </p:sp>
      <p:sp>
        <p:nvSpPr>
          <p:cNvPr id="7" name="Slide Number Placeholder 6"/>
          <p:cNvSpPr>
            <a:spLocks noGrp="1"/>
          </p:cNvSpPr>
          <p:nvPr>
            <p:ph type="sldNum" sz="quarter" idx="5"/>
          </p:nvPr>
        </p:nvSpPr>
        <p:spPr>
          <a:xfrm>
            <a:off x="4022824" y="8917300"/>
            <a:ext cx="3078058" cy="471175"/>
          </a:xfrm>
          <a:prstGeom prst="rect">
            <a:avLst/>
          </a:prstGeom>
        </p:spPr>
        <p:txBody>
          <a:bodyPr vert="horz" lIns="91714" tIns="45857" rIns="91714" bIns="45857" rtlCol="0" anchor="b"/>
          <a:lstStyle>
            <a:lvl1pPr algn="r">
              <a:defRPr sz="1200"/>
            </a:lvl1pPr>
          </a:lstStyle>
          <a:p>
            <a:fld id="{6EC83862-33DA-4305-86D3-F3B0BF2D987C}" type="slidenum">
              <a:rPr lang="en-US" smtClean="0"/>
              <a:t>‹#›</a:t>
            </a:fld>
            <a:endParaRPr lang="en-US"/>
          </a:p>
        </p:txBody>
      </p:sp>
    </p:spTree>
    <p:extLst>
      <p:ext uri="{BB962C8B-B14F-4D97-AF65-F5344CB8AC3E}">
        <p14:creationId xmlns:p14="http://schemas.microsoft.com/office/powerpoint/2010/main" val="3644377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C83862-33DA-4305-86D3-F3B0BF2D987C}" type="slidenum">
              <a:rPr lang="en-US" smtClean="0"/>
              <a:t>1</a:t>
            </a:fld>
            <a:endParaRPr lang="en-US"/>
          </a:p>
        </p:txBody>
      </p:sp>
    </p:spTree>
    <p:extLst>
      <p:ext uri="{BB962C8B-B14F-4D97-AF65-F5344CB8AC3E}">
        <p14:creationId xmlns:p14="http://schemas.microsoft.com/office/powerpoint/2010/main" val="2568288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site has lots of different</a:t>
            </a:r>
            <a:r>
              <a:rPr lang="en-US" baseline="0" dirty="0"/>
              <a:t> types of simple communication boards that may be helpful.</a:t>
            </a:r>
            <a:endParaRPr lang="en-US" dirty="0"/>
          </a:p>
        </p:txBody>
      </p:sp>
      <p:sp>
        <p:nvSpPr>
          <p:cNvPr id="4" name="Slide Number Placeholder 3"/>
          <p:cNvSpPr>
            <a:spLocks noGrp="1"/>
          </p:cNvSpPr>
          <p:nvPr>
            <p:ph type="sldNum" sz="quarter" idx="10"/>
          </p:nvPr>
        </p:nvSpPr>
        <p:spPr/>
        <p:txBody>
          <a:bodyPr/>
          <a:lstStyle/>
          <a:p>
            <a:fld id="{6EC83862-33DA-4305-86D3-F3B0BF2D987C}" type="slidenum">
              <a:rPr lang="en-US" smtClean="0"/>
              <a:t>16</a:t>
            </a:fld>
            <a:endParaRPr lang="en-US"/>
          </a:p>
        </p:txBody>
      </p:sp>
    </p:spTree>
    <p:extLst>
      <p:ext uri="{BB962C8B-B14F-4D97-AF65-F5344CB8AC3E}">
        <p14:creationId xmlns:p14="http://schemas.microsoft.com/office/powerpoint/2010/main" val="478293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they call the 877 number and indicate they have a PwD case their call will be sent to Lisa Simmons, Project Coordinator.</a:t>
            </a:r>
            <a:endParaRPr lang="en-US" dirty="0"/>
          </a:p>
        </p:txBody>
      </p:sp>
      <p:sp>
        <p:nvSpPr>
          <p:cNvPr id="4" name="Slide Number Placeholder 3"/>
          <p:cNvSpPr>
            <a:spLocks noGrp="1"/>
          </p:cNvSpPr>
          <p:nvPr>
            <p:ph type="sldNum" sz="quarter" idx="10"/>
          </p:nvPr>
        </p:nvSpPr>
        <p:spPr/>
        <p:txBody>
          <a:bodyPr/>
          <a:lstStyle/>
          <a:p>
            <a:fld id="{6EC83862-33DA-4305-86D3-F3B0BF2D987C}" type="slidenum">
              <a:rPr lang="en-US" smtClean="0"/>
              <a:t>24</a:t>
            </a:fld>
            <a:endParaRPr lang="en-US"/>
          </a:p>
        </p:txBody>
      </p:sp>
    </p:spTree>
    <p:extLst>
      <p:ext uri="{BB962C8B-B14F-4D97-AF65-F5344CB8AC3E}">
        <p14:creationId xmlns:p14="http://schemas.microsoft.com/office/powerpoint/2010/main" val="716269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F3E74FD-C2C4-40AE-8F18-2BC9A0A2950A}" type="datetimeFigureOut">
              <a:rPr lang="en-US" smtClean="0"/>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5DC4CD-8AA5-4DE2-B962-A865E1C5ED83}" type="slidenum">
              <a:rPr lang="en-US" smtClean="0"/>
              <a:t>‹#›</a:t>
            </a:fld>
            <a:endParaRPr lang="en-US" dirty="0"/>
          </a:p>
        </p:txBody>
      </p:sp>
    </p:spTree>
    <p:extLst>
      <p:ext uri="{BB962C8B-B14F-4D97-AF65-F5344CB8AC3E}">
        <p14:creationId xmlns:p14="http://schemas.microsoft.com/office/powerpoint/2010/main" val="2259061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3E74FD-C2C4-40AE-8F18-2BC9A0A2950A}" type="datetimeFigureOut">
              <a:rPr lang="en-US" smtClean="0"/>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5DC4CD-8AA5-4DE2-B962-A865E1C5ED83}" type="slidenum">
              <a:rPr lang="en-US" smtClean="0"/>
              <a:t>‹#›</a:t>
            </a:fld>
            <a:endParaRPr lang="en-US" dirty="0"/>
          </a:p>
        </p:txBody>
      </p:sp>
    </p:spTree>
    <p:extLst>
      <p:ext uri="{BB962C8B-B14F-4D97-AF65-F5344CB8AC3E}">
        <p14:creationId xmlns:p14="http://schemas.microsoft.com/office/powerpoint/2010/main" val="803718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3E74FD-C2C4-40AE-8F18-2BC9A0A2950A}" type="datetimeFigureOut">
              <a:rPr lang="en-US" smtClean="0"/>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5DC4CD-8AA5-4DE2-B962-A865E1C5ED83}" type="slidenum">
              <a:rPr lang="en-US" smtClean="0"/>
              <a:t>‹#›</a:t>
            </a:fld>
            <a:endParaRPr lang="en-US" dirty="0"/>
          </a:p>
        </p:txBody>
      </p:sp>
    </p:spTree>
    <p:extLst>
      <p:ext uri="{BB962C8B-B14F-4D97-AF65-F5344CB8AC3E}">
        <p14:creationId xmlns:p14="http://schemas.microsoft.com/office/powerpoint/2010/main" val="3637831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02D41C-5C7B-41B4-8141-75C1EBA03E63}" type="datetimeFigureOut">
              <a:rPr lang="en-US" smtClean="0"/>
              <a:t>7/16/2019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67D8A-356E-49F1-A89E-BFD5C4408EC5}" type="slidenum">
              <a:rPr lang="en-US" smtClean="0"/>
              <a:t>‹#›</a:t>
            </a:fld>
            <a:endParaRPr lang="en-US"/>
          </a:p>
        </p:txBody>
      </p:sp>
    </p:spTree>
    <p:extLst>
      <p:ext uri="{BB962C8B-B14F-4D97-AF65-F5344CB8AC3E}">
        <p14:creationId xmlns:p14="http://schemas.microsoft.com/office/powerpoint/2010/main" val="2961018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02D41C-5C7B-41B4-8141-75C1EBA03E63}" type="datetimeFigureOut">
              <a:rPr lang="en-US" smtClean="0"/>
              <a:t>7/16/2019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67D8A-356E-49F1-A89E-BFD5C4408EC5}" type="slidenum">
              <a:rPr lang="en-US" smtClean="0"/>
              <a:t>‹#›</a:t>
            </a:fld>
            <a:endParaRPr lang="en-US"/>
          </a:p>
        </p:txBody>
      </p:sp>
    </p:spTree>
    <p:extLst>
      <p:ext uri="{BB962C8B-B14F-4D97-AF65-F5344CB8AC3E}">
        <p14:creationId xmlns:p14="http://schemas.microsoft.com/office/powerpoint/2010/main" val="1649823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02D41C-5C7B-41B4-8141-75C1EBA03E63}" type="datetimeFigureOut">
              <a:rPr lang="en-US" smtClean="0"/>
              <a:t>7/16/2019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67D8A-356E-49F1-A89E-BFD5C4408EC5}" type="slidenum">
              <a:rPr lang="en-US" smtClean="0"/>
              <a:t>‹#›</a:t>
            </a:fld>
            <a:endParaRPr lang="en-US"/>
          </a:p>
        </p:txBody>
      </p:sp>
    </p:spTree>
    <p:extLst>
      <p:ext uri="{BB962C8B-B14F-4D97-AF65-F5344CB8AC3E}">
        <p14:creationId xmlns:p14="http://schemas.microsoft.com/office/powerpoint/2010/main" val="4215319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02D41C-5C7B-41B4-8141-75C1EBA03E63}" type="datetimeFigureOut">
              <a:rPr lang="en-US" smtClean="0"/>
              <a:t>7/16/2019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67D8A-356E-49F1-A89E-BFD5C4408EC5}" type="slidenum">
              <a:rPr lang="en-US" smtClean="0"/>
              <a:t>‹#›</a:t>
            </a:fld>
            <a:endParaRPr lang="en-US"/>
          </a:p>
        </p:txBody>
      </p:sp>
    </p:spTree>
    <p:extLst>
      <p:ext uri="{BB962C8B-B14F-4D97-AF65-F5344CB8AC3E}">
        <p14:creationId xmlns:p14="http://schemas.microsoft.com/office/powerpoint/2010/main" val="3255734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02D41C-5C7B-41B4-8141-75C1EBA03E63}" type="datetimeFigureOut">
              <a:rPr lang="en-US" smtClean="0"/>
              <a:t>7/16/2019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C67D8A-356E-49F1-A89E-BFD5C4408EC5}" type="slidenum">
              <a:rPr lang="en-US" smtClean="0"/>
              <a:t>‹#›</a:t>
            </a:fld>
            <a:endParaRPr lang="en-US"/>
          </a:p>
        </p:txBody>
      </p:sp>
    </p:spTree>
    <p:extLst>
      <p:ext uri="{BB962C8B-B14F-4D97-AF65-F5344CB8AC3E}">
        <p14:creationId xmlns:p14="http://schemas.microsoft.com/office/powerpoint/2010/main" val="2029557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02D41C-5C7B-41B4-8141-75C1EBA03E63}" type="datetimeFigureOut">
              <a:rPr lang="en-US" smtClean="0"/>
              <a:t>7/16/2019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C67D8A-356E-49F1-A89E-BFD5C4408EC5}" type="slidenum">
              <a:rPr lang="en-US" smtClean="0"/>
              <a:t>‹#›</a:t>
            </a:fld>
            <a:endParaRPr lang="en-US"/>
          </a:p>
        </p:txBody>
      </p:sp>
    </p:spTree>
    <p:extLst>
      <p:ext uri="{BB962C8B-B14F-4D97-AF65-F5344CB8AC3E}">
        <p14:creationId xmlns:p14="http://schemas.microsoft.com/office/powerpoint/2010/main" val="2689976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02D41C-5C7B-41B4-8141-75C1EBA03E63}" type="datetimeFigureOut">
              <a:rPr lang="en-US" smtClean="0"/>
              <a:t>7/16/2019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C67D8A-356E-49F1-A89E-BFD5C4408EC5}" type="slidenum">
              <a:rPr lang="en-US" smtClean="0"/>
              <a:t>‹#›</a:t>
            </a:fld>
            <a:endParaRPr lang="en-US"/>
          </a:p>
        </p:txBody>
      </p:sp>
    </p:spTree>
    <p:extLst>
      <p:ext uri="{BB962C8B-B14F-4D97-AF65-F5344CB8AC3E}">
        <p14:creationId xmlns:p14="http://schemas.microsoft.com/office/powerpoint/2010/main" val="2811159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02D41C-5C7B-41B4-8141-75C1EBA03E63}" type="datetimeFigureOut">
              <a:rPr lang="en-US" smtClean="0"/>
              <a:t>7/16/2019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67D8A-356E-49F1-A89E-BFD5C4408EC5}" type="slidenum">
              <a:rPr lang="en-US" smtClean="0"/>
              <a:t>‹#›</a:t>
            </a:fld>
            <a:endParaRPr lang="en-US"/>
          </a:p>
        </p:txBody>
      </p:sp>
    </p:spTree>
    <p:extLst>
      <p:ext uri="{BB962C8B-B14F-4D97-AF65-F5344CB8AC3E}">
        <p14:creationId xmlns:p14="http://schemas.microsoft.com/office/powerpoint/2010/main" val="3038066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3E74FD-C2C4-40AE-8F18-2BC9A0A2950A}" type="datetimeFigureOut">
              <a:rPr lang="en-US" smtClean="0"/>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5DC4CD-8AA5-4DE2-B962-A865E1C5ED83}" type="slidenum">
              <a:rPr lang="en-US" smtClean="0"/>
              <a:t>‹#›</a:t>
            </a:fld>
            <a:endParaRPr lang="en-US" dirty="0"/>
          </a:p>
        </p:txBody>
      </p:sp>
    </p:spTree>
    <p:extLst>
      <p:ext uri="{BB962C8B-B14F-4D97-AF65-F5344CB8AC3E}">
        <p14:creationId xmlns:p14="http://schemas.microsoft.com/office/powerpoint/2010/main" val="2475246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02D41C-5C7B-41B4-8141-75C1EBA03E63}" type="datetimeFigureOut">
              <a:rPr lang="en-US" smtClean="0"/>
              <a:t>7/16/2019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67D8A-356E-49F1-A89E-BFD5C4408EC5}" type="slidenum">
              <a:rPr lang="en-US" smtClean="0"/>
              <a:t>‹#›</a:t>
            </a:fld>
            <a:endParaRPr lang="en-US"/>
          </a:p>
        </p:txBody>
      </p:sp>
    </p:spTree>
    <p:extLst>
      <p:ext uri="{BB962C8B-B14F-4D97-AF65-F5344CB8AC3E}">
        <p14:creationId xmlns:p14="http://schemas.microsoft.com/office/powerpoint/2010/main" val="410102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02D41C-5C7B-41B4-8141-75C1EBA03E63}" type="datetimeFigureOut">
              <a:rPr lang="en-US" smtClean="0"/>
              <a:t>7/16/2019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67D8A-356E-49F1-A89E-BFD5C4408EC5}" type="slidenum">
              <a:rPr lang="en-US" smtClean="0"/>
              <a:t>‹#›</a:t>
            </a:fld>
            <a:endParaRPr lang="en-US"/>
          </a:p>
        </p:txBody>
      </p:sp>
    </p:spTree>
    <p:extLst>
      <p:ext uri="{BB962C8B-B14F-4D97-AF65-F5344CB8AC3E}">
        <p14:creationId xmlns:p14="http://schemas.microsoft.com/office/powerpoint/2010/main" val="3046069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02D41C-5C7B-41B4-8141-75C1EBA03E63}" type="datetimeFigureOut">
              <a:rPr lang="en-US" smtClean="0"/>
              <a:t>7/16/2019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67D8A-356E-49F1-A89E-BFD5C4408EC5}" type="slidenum">
              <a:rPr lang="en-US" smtClean="0"/>
              <a:t>‹#›</a:t>
            </a:fld>
            <a:endParaRPr lang="en-US"/>
          </a:p>
        </p:txBody>
      </p:sp>
    </p:spTree>
    <p:extLst>
      <p:ext uri="{BB962C8B-B14F-4D97-AF65-F5344CB8AC3E}">
        <p14:creationId xmlns:p14="http://schemas.microsoft.com/office/powerpoint/2010/main" val="1747942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3E74FD-C2C4-40AE-8F18-2BC9A0A2950A}" type="datetimeFigureOut">
              <a:rPr lang="en-US" smtClean="0"/>
              <a:t>7/16/2019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5DC4CD-8AA5-4DE2-B962-A865E1C5ED83}" type="slidenum">
              <a:rPr lang="en-US" smtClean="0"/>
              <a:t>‹#›</a:t>
            </a:fld>
            <a:endParaRPr lang="en-US" dirty="0"/>
          </a:p>
        </p:txBody>
      </p:sp>
    </p:spTree>
    <p:extLst>
      <p:ext uri="{BB962C8B-B14F-4D97-AF65-F5344CB8AC3E}">
        <p14:creationId xmlns:p14="http://schemas.microsoft.com/office/powerpoint/2010/main" val="2805598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3E74FD-C2C4-40AE-8F18-2BC9A0A2950A}" type="datetimeFigureOut">
              <a:rPr lang="en-US" smtClean="0"/>
              <a:t>7/16/2019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5DC4CD-8AA5-4DE2-B962-A865E1C5ED83}" type="slidenum">
              <a:rPr lang="en-US" smtClean="0"/>
              <a:t>‹#›</a:t>
            </a:fld>
            <a:endParaRPr lang="en-US" dirty="0"/>
          </a:p>
        </p:txBody>
      </p:sp>
    </p:spTree>
    <p:extLst>
      <p:ext uri="{BB962C8B-B14F-4D97-AF65-F5344CB8AC3E}">
        <p14:creationId xmlns:p14="http://schemas.microsoft.com/office/powerpoint/2010/main" val="1931338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3E74FD-C2C4-40AE-8F18-2BC9A0A2950A}" type="datetimeFigureOut">
              <a:rPr lang="en-US" smtClean="0"/>
              <a:t>7/16/2019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25DC4CD-8AA5-4DE2-B962-A865E1C5ED83}" type="slidenum">
              <a:rPr lang="en-US" smtClean="0"/>
              <a:t>‹#›</a:t>
            </a:fld>
            <a:endParaRPr lang="en-US" dirty="0"/>
          </a:p>
        </p:txBody>
      </p:sp>
    </p:spTree>
    <p:extLst>
      <p:ext uri="{BB962C8B-B14F-4D97-AF65-F5344CB8AC3E}">
        <p14:creationId xmlns:p14="http://schemas.microsoft.com/office/powerpoint/2010/main" val="790156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3E74FD-C2C4-40AE-8F18-2BC9A0A2950A}" type="datetimeFigureOut">
              <a:rPr lang="en-US" smtClean="0"/>
              <a:t>7/16/2019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25DC4CD-8AA5-4DE2-B962-A865E1C5ED83}" type="slidenum">
              <a:rPr lang="en-US" smtClean="0"/>
              <a:t>‹#›</a:t>
            </a:fld>
            <a:endParaRPr lang="en-US" dirty="0"/>
          </a:p>
        </p:txBody>
      </p:sp>
    </p:spTree>
    <p:extLst>
      <p:ext uri="{BB962C8B-B14F-4D97-AF65-F5344CB8AC3E}">
        <p14:creationId xmlns:p14="http://schemas.microsoft.com/office/powerpoint/2010/main" val="2217870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3E74FD-C2C4-40AE-8F18-2BC9A0A2950A}" type="datetimeFigureOut">
              <a:rPr lang="en-US" smtClean="0"/>
              <a:t>7/16/2019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25DC4CD-8AA5-4DE2-B962-A865E1C5ED83}" type="slidenum">
              <a:rPr lang="en-US" smtClean="0"/>
              <a:t>‹#›</a:t>
            </a:fld>
            <a:endParaRPr lang="en-US" dirty="0"/>
          </a:p>
        </p:txBody>
      </p:sp>
    </p:spTree>
    <p:extLst>
      <p:ext uri="{BB962C8B-B14F-4D97-AF65-F5344CB8AC3E}">
        <p14:creationId xmlns:p14="http://schemas.microsoft.com/office/powerpoint/2010/main" val="4090694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3E74FD-C2C4-40AE-8F18-2BC9A0A2950A}" type="datetimeFigureOut">
              <a:rPr lang="en-US" smtClean="0"/>
              <a:t>7/16/2019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5DC4CD-8AA5-4DE2-B962-A865E1C5ED83}" type="slidenum">
              <a:rPr lang="en-US" smtClean="0"/>
              <a:t>‹#›</a:t>
            </a:fld>
            <a:endParaRPr lang="en-US" dirty="0"/>
          </a:p>
        </p:txBody>
      </p:sp>
    </p:spTree>
    <p:extLst>
      <p:ext uri="{BB962C8B-B14F-4D97-AF65-F5344CB8AC3E}">
        <p14:creationId xmlns:p14="http://schemas.microsoft.com/office/powerpoint/2010/main" val="642384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3E74FD-C2C4-40AE-8F18-2BC9A0A2950A}" type="datetimeFigureOut">
              <a:rPr lang="en-US" smtClean="0"/>
              <a:t>7/16/2019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5DC4CD-8AA5-4DE2-B962-A865E1C5ED83}" type="slidenum">
              <a:rPr lang="en-US" smtClean="0"/>
              <a:t>‹#›</a:t>
            </a:fld>
            <a:endParaRPr lang="en-US" dirty="0"/>
          </a:p>
        </p:txBody>
      </p:sp>
    </p:spTree>
    <p:extLst>
      <p:ext uri="{BB962C8B-B14F-4D97-AF65-F5344CB8AC3E}">
        <p14:creationId xmlns:p14="http://schemas.microsoft.com/office/powerpoint/2010/main" val="1171327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E74FD-C2C4-40AE-8F18-2BC9A0A2950A}" type="datetimeFigureOut">
              <a:rPr lang="en-US" smtClean="0"/>
              <a:t>7/16/2019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5DC4CD-8AA5-4DE2-B962-A865E1C5ED83}" type="slidenum">
              <a:rPr lang="en-US" smtClean="0"/>
              <a:t>‹#›</a:t>
            </a:fld>
            <a:endParaRPr lang="en-US" dirty="0"/>
          </a:p>
        </p:txBody>
      </p:sp>
    </p:spTree>
    <p:extLst>
      <p:ext uri="{BB962C8B-B14F-4D97-AF65-F5344CB8AC3E}">
        <p14:creationId xmlns:p14="http://schemas.microsoft.com/office/powerpoint/2010/main" val="2660396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02D41C-5C7B-41B4-8141-75C1EBA03E63}" type="datetimeFigureOut">
              <a:rPr lang="en-US" smtClean="0"/>
              <a:t>7/16/2019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C67D8A-356E-49F1-A89E-BFD5C4408EC5}" type="slidenum">
              <a:rPr lang="en-US" smtClean="0"/>
              <a:t>‹#›</a:t>
            </a:fld>
            <a:endParaRPr lang="en-US"/>
          </a:p>
        </p:txBody>
      </p:sp>
    </p:spTree>
    <p:extLst>
      <p:ext uri="{BB962C8B-B14F-4D97-AF65-F5344CB8AC3E}">
        <p14:creationId xmlns:p14="http://schemas.microsoft.com/office/powerpoint/2010/main" val="4048036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gif"/><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emf"/><Relationship Id="rId5" Type="http://schemas.openxmlformats.org/officeDocument/2006/relationships/hyperlink" Target="http://idahoat.org/Portals/60/Documents/Services/Resources/AT_CognitiveImpairmentsHandbook.pdf" TargetMode="External"/><Relationship Id="rId4" Type="http://schemas.openxmlformats.org/officeDocument/2006/relationships/hyperlink" Target="http://idahoat.org/Portals/60/Documents/Services/Resources/AT_ParentsHandbook.pdf"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hyperlink" Target="http://raisingchildren.net.au/parenting_in_pictures/pip_landing_page.html" TargetMode="External"/><Relationship Id="rId4" Type="http://schemas.openxmlformats.org/officeDocument/2006/relationships/hyperlink" Target="http://raisingchildren.net.au/interactive_tools/interactive_tools_landing.html"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idgit-health.com/download-files/medical-encounter-board/MEB-grid-A4.pdf" TargetMode="External"/><Relationship Id="rId5" Type="http://schemas.openxmlformats.org/officeDocument/2006/relationships/image" Target="../media/image13.jpg"/><Relationship Id="rId4"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hyperlink" Target="http://www.centerforparentswithdisabilities.org/"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hyperlink" Target="https://vkc.mc.vanderbilt.edu/healthybodies/index.htm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hyperlink" Target="http://www.youtube.com/watch?v=-FER-RCwZNA&amp;feature=relmfu"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www.youtube.com/watch?v=s9ylkUuKcXQ&amp;feature=relmfu" TargetMode="External"/><Relationship Id="rId5" Type="http://schemas.openxmlformats.org/officeDocument/2006/relationships/hyperlink" Target="http://www.youtube.com/watch?v=jgTrbWUdclg" TargetMode="External"/><Relationship Id="rId4" Type="http://schemas.openxmlformats.org/officeDocument/2006/relationships/hyperlink" Target="http://lurie.brandeis.edu/women/index.html"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hyperlink" Target="https://www2.waisman.wisc.edu/cedd/pdfs/products/health/SAFE.pdf"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hyperlink" Target="mailto:lisa-simmons@ouhsc.edu"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connect.ouhsc.edu/owa/,DanaInfo=webmail.ouhsc.edu,SSL+redir.aspx?C=0HSfBVGrrlEokSZkN9ZaXcV9_gZ0hDJTWL6BoKtAg-CcCnYl8C7WCA..&amp;URL=mailto%3asooner-success%40ouhsc.edu" TargetMode="External"/><Relationship Id="rId3" Type="http://schemas.openxmlformats.org/officeDocument/2006/relationships/slideLayout" Target="../slideLayouts/slideLayout2.xml"/><Relationship Id="rId7" Type="http://schemas.openxmlformats.org/officeDocument/2006/relationships/hyperlink" Target="mailto:lori-wathen@ouhsc.edu"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mailto:janet-m-wilson@ouhsc.edu" TargetMode="External"/><Relationship Id="rId5" Type="http://schemas.openxmlformats.org/officeDocument/2006/relationships/hyperlink" Target="mailto:deana-wilson@ouhsc.edu" TargetMode="External"/><Relationship Id="rId10"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hyperlink" Target="mailto:erin-strayhorn@ouhsc.edu"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6.jpg"/><Relationship Id="rId5" Type="http://schemas.openxmlformats.org/officeDocument/2006/relationships/hyperlink" Target="https://www.facebook.com/OKpwd/" TargetMode="External"/><Relationship Id="rId4" Type="http://schemas.openxmlformats.org/officeDocument/2006/relationships/hyperlink" Target="http://soonersuccess.ouhsc.edu/ServicesPrograms/SupportingParentswithDisabilities.aspx"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mailto:Lisa-simmons@ouhsc.edu"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raisingchildren.net.au/babies/parenting-in-pictures/baby-toddler-cues"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raisingchildren.net.au/babies/parenting_in_pictures_babies.html" TargetMode="External"/><Relationship Id="rId5" Type="http://schemas.openxmlformats.org/officeDocument/2006/relationships/hyperlink" Target="http://injoyvideos.com/formats/basics-easy-read-guides-with-text4video-f.html" TargetMode="External"/><Relationship Id="rId4" Type="http://schemas.openxmlformats.org/officeDocument/2006/relationships/hyperlink" Target="http://www.healthystart.net.au/~healthys/images/resources/01-The-Basics/Checking_for_Understanding.pdf"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6012"/>
            <a:ext cx="10515600" cy="1325563"/>
          </a:xfrm>
        </p:spPr>
        <p:txBody>
          <a:bodyPr/>
          <a:lstStyle/>
          <a:p>
            <a:pPr algn="ctr"/>
            <a:r>
              <a:rPr lang="en-US" b="1" dirty="0">
                <a:solidFill>
                  <a:srgbClr val="FF0000"/>
                </a:solidFill>
              </a:rPr>
              <a:t>Supporting Oklahoma </a:t>
            </a:r>
            <a:r>
              <a:rPr lang="en-US" b="1" dirty="0">
                <a:solidFill>
                  <a:srgbClr val="0070C0"/>
                </a:solidFill>
              </a:rPr>
              <a:t>Parents with Disabilities</a:t>
            </a: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734911" y="1350463"/>
            <a:ext cx="6185218" cy="3606985"/>
          </a:xfrm>
        </p:spPr>
      </p:pic>
      <p:sp>
        <p:nvSpPr>
          <p:cNvPr id="3" name="TextBox 2"/>
          <p:cNvSpPr txBox="1"/>
          <p:nvPr/>
        </p:nvSpPr>
        <p:spPr>
          <a:xfrm>
            <a:off x="3312425" y="5249117"/>
            <a:ext cx="8560525" cy="830997"/>
          </a:xfrm>
          <a:prstGeom prst="rect">
            <a:avLst/>
          </a:prstGeom>
          <a:noFill/>
        </p:spPr>
        <p:txBody>
          <a:bodyPr wrap="square" rtlCol="0">
            <a:spAutoFit/>
          </a:bodyPr>
          <a:lstStyle/>
          <a:p>
            <a:r>
              <a:rPr lang="en-US" sz="2400" dirty="0"/>
              <a:t>Major funding for the Supporting Parents with Disabilities Project provided by the Oklahoma Developmental Disabilities Council</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225" y="4617223"/>
            <a:ext cx="2628900" cy="1971675"/>
          </a:xfrm>
          <a:prstGeom prst="rect">
            <a:avLst/>
          </a:prstGeom>
        </p:spPr>
      </p:pic>
      <p:pic>
        <p:nvPicPr>
          <p:cNvPr id="6" name="Audio 5">
            <a:hlinkClick r:id="" action="ppaction://media"/>
            <a:extLst>
              <a:ext uri="{FF2B5EF4-FFF2-40B4-BE49-F238E27FC236}">
                <a16:creationId xmlns:a16="http://schemas.microsoft.com/office/drawing/2014/main" id="{2A69D3A1-98A2-4E68-8C1A-3042E8B37A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1703610"/>
      </p:ext>
    </p:extLst>
  </p:cSld>
  <p:clrMapOvr>
    <a:masterClrMapping/>
  </p:clrMapOvr>
  <mc:AlternateContent xmlns:mc="http://schemas.openxmlformats.org/markup-compatibility/2006" xmlns:p14="http://schemas.microsoft.com/office/powerpoint/2010/main">
    <mc:Choice Requires="p14">
      <p:transition spd="slow" p14:dur="2000" advTm="14364"/>
    </mc:Choice>
    <mc:Fallback xmlns="">
      <p:transition spd="slow" advTm="14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Baby Care Rollator – with feeding seat</a:t>
            </a:r>
          </a:p>
        </p:txBody>
      </p:sp>
      <p:pic>
        <p:nvPicPr>
          <p:cNvPr id="7" name="Picture Placeholder 6"/>
          <p:cNvPicPr>
            <a:picLocks noGrp="1" noChangeAspect="1"/>
          </p:cNvPicPr>
          <p:nvPr>
            <p:ph type="pic" idx="1"/>
          </p:nvPr>
        </p:nvPicPr>
        <p:blipFill>
          <a:blip r:embed="rId4" cstate="print">
            <a:extLst>
              <a:ext uri="{28A0092B-C50C-407E-A947-70E740481C1C}">
                <a14:useLocalDpi xmlns:a14="http://schemas.microsoft.com/office/drawing/2010/main" val="0"/>
              </a:ext>
            </a:extLst>
          </a:blip>
          <a:srcRect t="16564" b="16564"/>
          <a:stretch>
            <a:fillRect/>
          </a:stretch>
        </p:blipFill>
        <p:spPr>
          <a:xfrm>
            <a:off x="5183188" y="85725"/>
            <a:ext cx="6684962" cy="6705600"/>
          </a:xfrm>
        </p:spPr>
      </p:pic>
      <p:sp>
        <p:nvSpPr>
          <p:cNvPr id="5" name="Text Placeholder 4"/>
          <p:cNvSpPr>
            <a:spLocks noGrp="1"/>
          </p:cNvSpPr>
          <p:nvPr>
            <p:ph type="body" sz="half" idx="2"/>
          </p:nvPr>
        </p:nvSpPr>
        <p:spPr>
          <a:xfrm>
            <a:off x="839788" y="2057399"/>
            <a:ext cx="3932237" cy="4426527"/>
          </a:xfrm>
        </p:spPr>
        <p:txBody>
          <a:bodyPr>
            <a:noAutofit/>
          </a:bodyPr>
          <a:lstStyle/>
          <a:p>
            <a:pPr marL="285750" indent="-285750">
              <a:buFont typeface="Arial" panose="020B0604020202020204" pitchFamily="34" charset="0"/>
              <a:buChar char="•"/>
            </a:pPr>
            <a:r>
              <a:rPr lang="en-US" sz="2400" dirty="0" err="1"/>
              <a:t>Rollator</a:t>
            </a:r>
            <a:r>
              <a:rPr lang="en-US" sz="2400" dirty="0"/>
              <a:t> walker with a feeding seat attached.  </a:t>
            </a:r>
          </a:p>
          <a:p>
            <a:pPr marL="285750" indent="-285750">
              <a:buFont typeface="Arial" panose="020B0604020202020204" pitchFamily="34" charset="0"/>
              <a:buChar char="•"/>
            </a:pPr>
            <a:r>
              <a:rPr lang="en-US" sz="2400" dirty="0"/>
              <a:t>Useful for parents who have difficult carrying their child </a:t>
            </a:r>
          </a:p>
          <a:p>
            <a:pPr marL="285750" indent="-285750">
              <a:buFont typeface="Arial" panose="020B0604020202020204" pitchFamily="34" charset="0"/>
              <a:buChar char="•"/>
            </a:pPr>
            <a:r>
              <a:rPr lang="en-US" sz="2400" dirty="0"/>
              <a:t>Baby can be placed securely in the seat while parents use the walker for support as they walk.</a:t>
            </a:r>
          </a:p>
          <a:p>
            <a:pPr marL="285750" indent="-285750">
              <a:buFont typeface="Arial" panose="020B0604020202020204" pitchFamily="34" charset="0"/>
              <a:buChar char="•"/>
            </a:pPr>
            <a:r>
              <a:rPr lang="en-US" sz="2400" dirty="0"/>
              <a:t>For newborn children, a rollator with a bouncy seat attached is available.</a:t>
            </a:r>
          </a:p>
        </p:txBody>
      </p:sp>
      <p:pic>
        <p:nvPicPr>
          <p:cNvPr id="3" name="Audio 2">
            <a:hlinkClick r:id="" action="ppaction://media"/>
            <a:extLst>
              <a:ext uri="{FF2B5EF4-FFF2-40B4-BE49-F238E27FC236}">
                <a16:creationId xmlns:a16="http://schemas.microsoft.com/office/drawing/2014/main" id="{9685A9AE-E511-4A1E-850D-E6F26AAAA2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2941879"/>
      </p:ext>
    </p:extLst>
  </p:cSld>
  <p:clrMapOvr>
    <a:masterClrMapping/>
  </p:clrMapOvr>
  <mc:AlternateContent xmlns:mc="http://schemas.openxmlformats.org/markup-compatibility/2006" xmlns:p14="http://schemas.microsoft.com/office/powerpoint/2010/main">
    <mc:Choice Requires="p14">
      <p:transition spd="slow" p14:dur="2000" advTm="30868"/>
    </mc:Choice>
    <mc:Fallback xmlns="">
      <p:transition spd="slow" advTm="30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DigiScan</a:t>
            </a:r>
            <a:r>
              <a:rPr lang="en-US" dirty="0"/>
              <a:t> Infrared Talking Thermometer</a:t>
            </a:r>
          </a:p>
        </p:txBody>
      </p:sp>
      <p:sp>
        <p:nvSpPr>
          <p:cNvPr id="4" name="Text Placeholder 3"/>
          <p:cNvSpPr>
            <a:spLocks noGrp="1"/>
          </p:cNvSpPr>
          <p:nvPr>
            <p:ph type="body" sz="half" idx="2"/>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t>Helpful for parents with visual impairments</a:t>
            </a:r>
          </a:p>
          <a:p>
            <a:pPr marL="285750" indent="-285750">
              <a:buFont typeface="Arial" panose="020B0604020202020204" pitchFamily="34" charset="0"/>
              <a:buChar char="•"/>
            </a:pPr>
            <a:r>
              <a:rPr lang="en-US" sz="2400" dirty="0"/>
              <a:t>Instantly speaks the temperature results</a:t>
            </a:r>
          </a:p>
          <a:p>
            <a:pPr marL="285750" indent="-285750">
              <a:buFont typeface="Arial" panose="020B0604020202020204" pitchFamily="34" charset="0"/>
              <a:buChar char="•"/>
            </a:pPr>
            <a:r>
              <a:rPr lang="en-US" sz="2400" dirty="0"/>
              <a:t>Red indicator lights when a fever is detected</a:t>
            </a:r>
          </a:p>
          <a:p>
            <a:pPr marL="285750" indent="-285750">
              <a:buFont typeface="Arial" panose="020B0604020202020204" pitchFamily="34" charset="0"/>
              <a:buChar char="•"/>
            </a:pPr>
            <a:r>
              <a:rPr lang="en-US" sz="2400" dirty="0"/>
              <a:t>May also be helpful for a parent with an intellectual disability</a:t>
            </a:r>
          </a:p>
          <a:p>
            <a:endParaRPr lang="en-US" dirty="0"/>
          </a:p>
        </p:txBody>
      </p:sp>
      <p:pic>
        <p:nvPicPr>
          <p:cNvPr id="5" name="Picture Placeholder 9"/>
          <p:cNvPicPr>
            <a:picLocks noGrp="1" noChangeAspect="1"/>
          </p:cNvPicPr>
          <p:nvPr>
            <p:ph type="pic" idx="1"/>
          </p:nvPr>
        </p:nvPicPr>
        <p:blipFill>
          <a:blip r:embed="rId4">
            <a:extLst>
              <a:ext uri="{28A0092B-C50C-407E-A947-70E740481C1C}">
                <a14:useLocalDpi xmlns:a14="http://schemas.microsoft.com/office/drawing/2010/main" val="0"/>
              </a:ext>
            </a:extLst>
          </a:blip>
          <a:srcRect t="10520" b="10520"/>
          <a:stretch>
            <a:fillRect/>
          </a:stretch>
        </p:blipFill>
        <p:spPr/>
      </p:pic>
      <p:pic>
        <p:nvPicPr>
          <p:cNvPr id="3" name="Audio 2">
            <a:hlinkClick r:id="" action="ppaction://media"/>
            <a:extLst>
              <a:ext uri="{FF2B5EF4-FFF2-40B4-BE49-F238E27FC236}">
                <a16:creationId xmlns:a16="http://schemas.microsoft.com/office/drawing/2014/main" id="{C094A7FB-7EC9-4359-BE3D-6E2803837B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6444083"/>
      </p:ext>
    </p:extLst>
  </p:cSld>
  <p:clrMapOvr>
    <a:masterClrMapping/>
  </p:clrMapOvr>
  <mc:AlternateContent xmlns:mc="http://schemas.openxmlformats.org/markup-compatibility/2006" xmlns:p14="http://schemas.microsoft.com/office/powerpoint/2010/main">
    <mc:Choice Requires="p14">
      <p:transition spd="slow" p14:dur="2000" advTm="35795"/>
    </mc:Choice>
    <mc:Fallback xmlns="">
      <p:transition spd="slow" advTm="35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Assistive Technology for Parents with Disabilities</a:t>
            </a:r>
          </a:p>
        </p:txBody>
      </p:sp>
      <p:sp>
        <p:nvSpPr>
          <p:cNvPr id="6" name="Content Placeholder 5"/>
          <p:cNvSpPr>
            <a:spLocks noGrp="1"/>
          </p:cNvSpPr>
          <p:nvPr>
            <p:ph idx="1"/>
          </p:nvPr>
        </p:nvSpPr>
        <p:spPr/>
        <p:txBody>
          <a:bodyPr/>
          <a:lstStyle/>
          <a:p>
            <a:pPr marL="0" indent="0">
              <a:buNone/>
            </a:pPr>
            <a:r>
              <a:rPr lang="en-US" sz="2400" dirty="0">
                <a:hlinkClick r:id="rId4"/>
              </a:rPr>
              <a:t>http://idahoat.org/Portals/60/Documents/Services/Resources/AT_ParentsHandbook.pdf</a:t>
            </a:r>
            <a:r>
              <a:rPr lang="en-US" sz="2400" dirty="0"/>
              <a:t> and</a:t>
            </a:r>
          </a:p>
          <a:p>
            <a:pPr marL="0" indent="0">
              <a:buNone/>
            </a:pPr>
            <a:r>
              <a:rPr lang="en-US" sz="2400" dirty="0">
                <a:hlinkClick r:id="rId5"/>
              </a:rPr>
              <a:t>http://idahoat.org/Portals/60/Documents/Services/Resources/AT_CognitiveImpairmentsHandbook.pdf</a:t>
            </a:r>
            <a:endParaRPr lang="en-US" sz="2400" dirty="0"/>
          </a:p>
          <a:p>
            <a:pPr marL="0" indent="0">
              <a:buNone/>
            </a:pPr>
            <a:endParaRPr lang="en-US" sz="2400" dirty="0"/>
          </a:p>
          <a:p>
            <a:endParaRPr lang="en-US" dirty="0"/>
          </a:p>
        </p:txBody>
      </p:sp>
      <p:sp>
        <p:nvSpPr>
          <p:cNvPr id="7" name="Text Placeholder 6"/>
          <p:cNvSpPr>
            <a:spLocks noGrp="1"/>
          </p:cNvSpPr>
          <p:nvPr>
            <p:ph type="body" sz="half" idx="2"/>
          </p:nvPr>
        </p:nvSpPr>
        <p:spPr/>
        <p:txBody>
          <a:bodyPr>
            <a:noAutofit/>
          </a:bodyPr>
          <a:lstStyle/>
          <a:p>
            <a:endParaRPr lang="en-US" sz="2400" dirty="0"/>
          </a:p>
          <a:p>
            <a:r>
              <a:rPr lang="en-US" sz="2400" dirty="0"/>
              <a:t>2 practical guides that offers room by room suggestions for technology that can help with parenting tasks.  (</a:t>
            </a:r>
            <a:r>
              <a:rPr lang="en-US" sz="2400" b="1" dirty="0"/>
              <a:t>LINK</a:t>
            </a:r>
            <a:r>
              <a:rPr lang="en-US" sz="2400" dirty="0"/>
              <a:t>)</a:t>
            </a:r>
          </a:p>
          <a:p>
            <a:r>
              <a:rPr lang="en-US" sz="2400" dirty="0"/>
              <a:t>Source:  The Idaho Assistive Technology Project</a:t>
            </a:r>
          </a:p>
        </p:txBody>
      </p:sp>
      <p:pic>
        <p:nvPicPr>
          <p:cNvPr id="8" name="Picture 7"/>
          <p:cNvPicPr>
            <a:picLocks noChangeAspect="1"/>
          </p:cNvPicPr>
          <p:nvPr/>
        </p:nvPicPr>
        <p:blipFill>
          <a:blip r:embed="rId6"/>
          <a:stretch>
            <a:fillRect/>
          </a:stretch>
        </p:blipFill>
        <p:spPr>
          <a:xfrm>
            <a:off x="6791417" y="2678809"/>
            <a:ext cx="3132447" cy="4094702"/>
          </a:xfrm>
          <a:prstGeom prst="rect">
            <a:avLst/>
          </a:prstGeom>
        </p:spPr>
      </p:pic>
      <p:pic>
        <p:nvPicPr>
          <p:cNvPr id="2" name="Audio 1">
            <a:hlinkClick r:id="" action="ppaction://media"/>
            <a:extLst>
              <a:ext uri="{FF2B5EF4-FFF2-40B4-BE49-F238E27FC236}">
                <a16:creationId xmlns:a16="http://schemas.microsoft.com/office/drawing/2014/main" id="{1F326B98-C249-45D0-8C7E-1163CF3C6E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8215636"/>
      </p:ext>
    </p:extLst>
  </p:cSld>
  <p:clrMapOvr>
    <a:masterClrMapping/>
  </p:clrMapOvr>
  <mc:AlternateContent xmlns:mc="http://schemas.openxmlformats.org/markup-compatibility/2006" xmlns:p14="http://schemas.microsoft.com/office/powerpoint/2010/main">
    <mc:Choice Requires="p14">
      <p:transition spd="slow" p14:dur="2000" advTm="51188"/>
    </mc:Choice>
    <mc:Fallback xmlns="">
      <p:transition spd="slow" advTm="51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3164E5-AA01-46D5-8B3E-F5723E9508E4}"/>
              </a:ext>
            </a:extLst>
          </p:cNvPr>
          <p:cNvSpPr/>
          <p:nvPr/>
        </p:nvSpPr>
        <p:spPr>
          <a:xfrm>
            <a:off x="1187116" y="915587"/>
            <a:ext cx="9817767" cy="5026825"/>
          </a:xfrm>
          <a:prstGeom prst="rect">
            <a:avLst/>
          </a:prstGeom>
        </p:spPr>
        <p:txBody>
          <a:bodyPr wrap="square">
            <a:spAutoFit/>
          </a:bodyPr>
          <a:lstStyle/>
          <a:p>
            <a:pPr>
              <a:lnSpc>
                <a:spcPct val="107000"/>
              </a:lnSpc>
            </a:pPr>
            <a:r>
              <a:rPr lang="en-US" dirty="0">
                <a:latin typeface="Verdana" panose="020B0604030504040204" pitchFamily="34" charset="0"/>
                <a:ea typeface="Verdana" panose="020B0604030504040204" pitchFamily="34" charset="0"/>
                <a:cs typeface="Times New Roman" panose="02020603050405020304" pitchFamily="18" charset="0"/>
              </a:rPr>
              <a:t> </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a:lnSpc>
                <a:spcPct val="107000"/>
              </a:lnSpc>
            </a:pPr>
            <a:r>
              <a:rPr lang="en-US" dirty="0">
                <a:latin typeface="Verdana" panose="020B0604030504040204" pitchFamily="34" charset="0"/>
                <a:ea typeface="Verdana" panose="020B0604030504040204" pitchFamily="34" charset="0"/>
                <a:cs typeface="Times New Roman" panose="02020603050405020304" pitchFamily="18" charset="0"/>
              </a:rPr>
              <a:t>Discover the range of interactive tools, video guides, mobile apps and other products </a:t>
            </a:r>
            <a:r>
              <a:rPr lang="en-US" b="1" dirty="0">
                <a:latin typeface="Verdana" panose="020B0604030504040204" pitchFamily="34" charset="0"/>
                <a:ea typeface="Verdana" panose="020B0604030504040204" pitchFamily="34" charset="0"/>
                <a:cs typeface="Times New Roman" panose="02020603050405020304" pitchFamily="18" charset="0"/>
              </a:rPr>
              <a:t>Raising Children Network </a:t>
            </a:r>
            <a:r>
              <a:rPr lang="en-US" dirty="0">
                <a:latin typeface="Verdana" panose="020B0604030504040204" pitchFamily="34" charset="0"/>
                <a:ea typeface="Verdana" panose="020B0604030504040204" pitchFamily="34" charset="0"/>
                <a:cs typeface="Times New Roman" panose="02020603050405020304" pitchFamily="18" charset="0"/>
              </a:rPr>
              <a:t>offers parents and caregivers.   Includes:</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Verdana" panose="020B0604030504040204" pitchFamily="34" charset="0"/>
                <a:ea typeface="Verdana" panose="020B0604030504040204" pitchFamily="34" charset="0"/>
                <a:cs typeface="Times New Roman" panose="02020603050405020304" pitchFamily="18" charset="0"/>
              </a:rPr>
              <a:t>Our video guide shows common baby cues to help you understand your baby’s body language.</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Verdana" panose="020B0604030504040204" pitchFamily="34" charset="0"/>
                <a:ea typeface="Verdana" panose="020B0604030504040204" pitchFamily="34" charset="0"/>
                <a:cs typeface="Times New Roman" panose="02020603050405020304" pitchFamily="18" charset="0"/>
              </a:rPr>
              <a:t>Watch some tricky parent and teen situations and explore how different approaches to communicating can get different results.</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Verdana" panose="020B0604030504040204" pitchFamily="34" charset="0"/>
                <a:ea typeface="Verdana" panose="020B0604030504040204" pitchFamily="34" charset="0"/>
                <a:cs typeface="Times New Roman" panose="02020603050405020304" pitchFamily="18" charset="0"/>
              </a:rPr>
              <a:t>Interactive tool to learn how to keep your home safe for kids of different ages.</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Verdana" panose="020B0604030504040204" pitchFamily="34" charset="0"/>
                <a:ea typeface="Verdana" panose="020B0604030504040204" pitchFamily="34" charset="0"/>
                <a:cs typeface="Times New Roman" panose="02020603050405020304" pitchFamily="18" charset="0"/>
              </a:rPr>
              <a:t>Explore key child development stages on video, with fun play ideas to boost your child’s learning from birth to eight years.</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a:lnSpc>
                <a:spcPct val="107000"/>
              </a:lnSpc>
            </a:pPr>
            <a:r>
              <a:rPr lang="en-US" u="sng" dirty="0">
                <a:solidFill>
                  <a:srgbClr val="0563C1"/>
                </a:solidFill>
                <a:latin typeface="Verdana" panose="020B0604030504040204" pitchFamily="34" charset="0"/>
                <a:ea typeface="Verdana" panose="020B0604030504040204" pitchFamily="34" charset="0"/>
                <a:cs typeface="Times New Roman" panose="02020603050405020304" pitchFamily="18" charset="0"/>
                <a:hlinkClick r:id="rId4"/>
              </a:rPr>
              <a:t>http://raisingchildren.net.au/interactive_tools/interactive_tools_landing.html</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a:lnSpc>
                <a:spcPct val="107000"/>
              </a:lnSpc>
            </a:pPr>
            <a:endParaRPr lang="en-US" dirty="0">
              <a:solidFill>
                <a:srgbClr val="1D2129"/>
              </a:solidFill>
              <a:latin typeface="Verdana" panose="020B0604030504040204" pitchFamily="34" charset="0"/>
              <a:ea typeface="Verdana" panose="020B0604030504040204" pitchFamily="34" charset="0"/>
              <a:cs typeface="Times New Roman" panose="02020603050405020304" pitchFamily="18" charset="0"/>
            </a:endParaRPr>
          </a:p>
          <a:p>
            <a:r>
              <a:rPr lang="en-US" dirty="0">
                <a:latin typeface="Verdana" panose="020B0604030504040204" pitchFamily="34" charset="0"/>
                <a:ea typeface="Verdana" panose="020B0604030504040204" pitchFamily="34" charset="0"/>
              </a:rPr>
              <a:t>Parenting in Pictures</a:t>
            </a:r>
          </a:p>
          <a:p>
            <a:r>
              <a:rPr lang="en-US" dirty="0">
                <a:latin typeface="Verdana" panose="020B0604030504040204" pitchFamily="34" charset="0"/>
                <a:ea typeface="Verdana" panose="020B0604030504040204" pitchFamily="34" charset="0"/>
              </a:rPr>
              <a:t>Articles on lots of basic parenting skills and situations with both words and pictures.  Covers all ages.</a:t>
            </a:r>
          </a:p>
          <a:p>
            <a:r>
              <a:rPr lang="en-US" u="sng" dirty="0">
                <a:latin typeface="Verdana" panose="020B0604030504040204" pitchFamily="34" charset="0"/>
                <a:ea typeface="Verdana" panose="020B0604030504040204" pitchFamily="34" charset="0"/>
                <a:hlinkClick r:id="rId5"/>
              </a:rPr>
              <a:t>http://raisingchildren.net.au/parenting_in_pictures/pip_landing_page.html</a:t>
            </a:r>
            <a:endParaRPr lang="en-US" dirty="0">
              <a:latin typeface="Verdana" panose="020B0604030504040204" pitchFamily="34" charset="0"/>
              <a:ea typeface="Verdana" panose="020B0604030504040204" pitchFamily="34" charset="0"/>
            </a:endParaRPr>
          </a:p>
          <a:p>
            <a:pPr>
              <a:lnSpc>
                <a:spcPct val="107000"/>
              </a:lnSpc>
            </a:pPr>
            <a:r>
              <a:rPr lang="en-US" dirty="0">
                <a:solidFill>
                  <a:srgbClr val="1D2129"/>
                </a:solidFill>
                <a:latin typeface="Verdana" panose="020B0604030504040204" pitchFamily="34" charset="0"/>
                <a:ea typeface="Verdana" panose="020B0604030504040204" pitchFamily="34" charset="0"/>
                <a:cs typeface="Times New Roman" panose="02020603050405020304" pitchFamily="18" charset="0"/>
              </a:rPr>
              <a:t> </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48387E49-72B9-4AD6-A269-A843F1DA0A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54862151"/>
      </p:ext>
    </p:extLst>
  </p:cSld>
  <p:clrMapOvr>
    <a:masterClrMapping/>
  </p:clrMapOvr>
  <mc:AlternateContent xmlns:mc="http://schemas.openxmlformats.org/markup-compatibility/2006" xmlns:p14="http://schemas.microsoft.com/office/powerpoint/2010/main">
    <mc:Choice Requires="p14">
      <p:transition spd="slow" p14:dur="2000" advTm="90379"/>
    </mc:Choice>
    <mc:Fallback xmlns="">
      <p:transition spd="slow" advTm="90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02734" y="487891"/>
            <a:ext cx="5181600" cy="5689071"/>
          </a:xfrm>
        </p:spPr>
        <p:txBody>
          <a:bodyPr>
            <a:normAutofit fontScale="62500" lnSpcReduction="20000"/>
          </a:bodyPr>
          <a:lstStyle/>
          <a:p>
            <a:pPr marL="0" indent="0">
              <a:buNone/>
            </a:pPr>
            <a:r>
              <a:rPr lang="en-US" b="1" dirty="0"/>
              <a:t>Checking for understanding</a:t>
            </a:r>
          </a:p>
          <a:p>
            <a:r>
              <a:rPr lang="en-US" sz="2900" dirty="0"/>
              <a:t>Use either/or questions instead of yes/no questions. An example of this is “Did that make you feel happy or sad?”</a:t>
            </a:r>
          </a:p>
          <a:p>
            <a:r>
              <a:rPr lang="en-US" sz="2900" dirty="0"/>
              <a:t>Include an option of answering “I don’t know” to questions and make sure the parent knows that it is ok to say this</a:t>
            </a:r>
          </a:p>
          <a:p>
            <a:r>
              <a:rPr lang="en-US" sz="2900" dirty="0"/>
              <a:t>Keep questions short and simple</a:t>
            </a:r>
          </a:p>
          <a:p>
            <a:r>
              <a:rPr lang="en-US" sz="2900" dirty="0"/>
              <a:t>Use some open-ended questions, e.g., “Tell me what you’ve been doing this week to practice the skills you’ve learnt in this program?”</a:t>
            </a:r>
          </a:p>
          <a:p>
            <a:r>
              <a:rPr lang="en-US" sz="2900" dirty="0"/>
              <a:t>Avoid statement or questions that have too much detail or are too complex</a:t>
            </a:r>
          </a:p>
          <a:p>
            <a:r>
              <a:rPr lang="en-US" sz="2900" dirty="0"/>
              <a:t>Ask factual questions that require immediate and concrete answers</a:t>
            </a:r>
          </a:p>
          <a:p>
            <a:r>
              <a:rPr lang="en-US" sz="2900" dirty="0"/>
              <a:t>Ask the parent to explain a comment you have just made, or to tell you more about it, e.g., “Tell me what it may feel like when labor starts”</a:t>
            </a:r>
          </a:p>
          <a:p>
            <a:r>
              <a:rPr lang="en-US" sz="2900" dirty="0"/>
              <a:t>Ask for examples to illustrate a comment</a:t>
            </a:r>
          </a:p>
          <a:p>
            <a:r>
              <a:rPr lang="en-US" sz="2900" dirty="0"/>
              <a:t>Ask how the parent is going to do the task</a:t>
            </a:r>
          </a:p>
        </p:txBody>
      </p:sp>
      <p:sp>
        <p:nvSpPr>
          <p:cNvPr id="4" name="Content Placeholder 3"/>
          <p:cNvSpPr>
            <a:spLocks noGrp="1"/>
          </p:cNvSpPr>
          <p:nvPr>
            <p:ph sz="half" idx="2"/>
          </p:nvPr>
        </p:nvSpPr>
        <p:spPr>
          <a:xfrm>
            <a:off x="6172200" y="372533"/>
            <a:ext cx="5181600" cy="5804430"/>
          </a:xfrm>
        </p:spPr>
        <p:txBody>
          <a:bodyPr>
            <a:normAutofit fontScale="62500" lnSpcReduction="20000"/>
          </a:bodyPr>
          <a:lstStyle/>
          <a:p>
            <a:pPr marL="0" indent="0">
              <a:buNone/>
            </a:pPr>
            <a:r>
              <a:rPr lang="en-US" dirty="0"/>
              <a:t>Use visuals</a:t>
            </a:r>
          </a:p>
          <a:p>
            <a:pPr marL="0" indent="0">
              <a:buNone/>
            </a:pP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6625" y="913870"/>
            <a:ext cx="5362575" cy="145732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1225" y="2683403"/>
            <a:ext cx="5362575" cy="145732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1700" y="4452936"/>
            <a:ext cx="5372100" cy="1457325"/>
          </a:xfrm>
          <a:prstGeom prst="rect">
            <a:avLst/>
          </a:prstGeom>
        </p:spPr>
      </p:pic>
      <p:pic>
        <p:nvPicPr>
          <p:cNvPr id="1025" name="Picture 1" descr="Demonstration of preparing the bath area; testing the water temperature; and lowering the newborn into the bat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1225" y="903287"/>
            <a:ext cx="5362575" cy="14573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DA33DD98-1115-41B8-8797-375EAD4C795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3728873"/>
      </p:ext>
    </p:extLst>
  </p:cSld>
  <p:clrMapOvr>
    <a:masterClrMapping/>
  </p:clrMapOvr>
  <mc:AlternateContent xmlns:mc="http://schemas.openxmlformats.org/markup-compatibility/2006" xmlns:p14="http://schemas.microsoft.com/office/powerpoint/2010/main">
    <mc:Choice Requires="p14">
      <p:transition spd="slow" p14:dur="2000" advTm="59999"/>
    </mc:Choice>
    <mc:Fallback xmlns="">
      <p:transition spd="slow" advTm="59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 y="276225"/>
            <a:ext cx="11201400" cy="6305550"/>
          </a:xfrm>
          <a:prstGeom prst="rect">
            <a:avLst/>
          </a:prstGeom>
        </p:spPr>
      </p:pic>
      <p:pic>
        <p:nvPicPr>
          <p:cNvPr id="2" name="Audio 1">
            <a:hlinkClick r:id="" action="ppaction://media"/>
            <a:extLst>
              <a:ext uri="{FF2B5EF4-FFF2-40B4-BE49-F238E27FC236}">
                <a16:creationId xmlns:a16="http://schemas.microsoft.com/office/drawing/2014/main" id="{939A9638-2D55-4C4C-8025-FC65EC880D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29070240"/>
      </p:ext>
    </p:extLst>
  </p:cSld>
  <p:clrMapOvr>
    <a:masterClrMapping/>
  </p:clrMapOvr>
  <mc:AlternateContent xmlns:mc="http://schemas.openxmlformats.org/markup-compatibility/2006" xmlns:p14="http://schemas.microsoft.com/office/powerpoint/2010/main">
    <mc:Choice Requires="p14">
      <p:transition spd="slow" p14:dur="2000" advTm="37552"/>
    </mc:Choice>
    <mc:Fallback xmlns="">
      <p:transition spd="slow" advTm="37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Medical Encounter Board</a:t>
            </a:r>
          </a:p>
        </p:txBody>
      </p:sp>
      <p:pic>
        <p:nvPicPr>
          <p:cNvPr id="8" name="Picture Placeholder 7"/>
          <p:cNvPicPr>
            <a:picLocks noGrp="1" noChangeAspect="1"/>
          </p:cNvPicPr>
          <p:nvPr>
            <p:ph type="pic" idx="1"/>
          </p:nvPr>
        </p:nvPicPr>
        <p:blipFill>
          <a:blip r:embed="rId5">
            <a:extLst>
              <a:ext uri="{28A0092B-C50C-407E-A947-70E740481C1C}">
                <a14:useLocalDpi xmlns:a14="http://schemas.microsoft.com/office/drawing/2010/main" val="0"/>
              </a:ext>
            </a:extLst>
          </a:blip>
          <a:srcRect l="23944" r="23944"/>
          <a:stretch>
            <a:fillRect/>
          </a:stretch>
        </p:blipFill>
        <p:spPr/>
      </p:pic>
      <p:sp>
        <p:nvSpPr>
          <p:cNvPr id="6" name="Text Placeholder 5"/>
          <p:cNvSpPr>
            <a:spLocks noGrp="1"/>
          </p:cNvSpPr>
          <p:nvPr>
            <p:ph type="body" sz="half" idx="2"/>
          </p:nvPr>
        </p:nvSpPr>
        <p:spPr>
          <a:xfrm>
            <a:off x="839788" y="2057399"/>
            <a:ext cx="3932237" cy="4199467"/>
          </a:xfrm>
        </p:spPr>
        <p:txBody>
          <a:bodyPr>
            <a:normAutofit fontScale="92500"/>
          </a:bodyPr>
          <a:lstStyle/>
          <a:p>
            <a:r>
              <a:rPr lang="en-US" dirty="0"/>
              <a:t>Medical encounters are fraught with communication pitfalls, and, for patients who have limited ability to speak or have a pre-existing condition limiting their communication capabilities, these pitfalls can be multiplied many times. Such patients need to have communication supports at the ready if and when they are not provided with adequate supports during medical encounters.</a:t>
            </a:r>
          </a:p>
          <a:p>
            <a:r>
              <a:rPr lang="en-US" dirty="0"/>
              <a:t>This is an easy-to-use and readily available resource for patients with communication vulnerabilities facing medical interactions and covers some of the  most important phrases that patients wish to convey during medical visits, in emergency rooms, and in related health settings.  </a:t>
            </a:r>
            <a:r>
              <a:rPr lang="en-US" b="1" dirty="0"/>
              <a:t>(LINK)</a:t>
            </a:r>
          </a:p>
          <a:p>
            <a:r>
              <a:rPr lang="en-US" u="sng" dirty="0">
                <a:hlinkClick r:id="rId6"/>
              </a:rPr>
              <a:t>https://widgit-health.com/download-files/medical-encounter-board/MEB-grid-A4.pdf</a:t>
            </a:r>
            <a:endParaRPr lang="en-US" dirty="0"/>
          </a:p>
          <a:p>
            <a:endParaRPr lang="en-US" dirty="0"/>
          </a:p>
          <a:p>
            <a:endParaRPr lang="en-US" dirty="0"/>
          </a:p>
        </p:txBody>
      </p:sp>
      <p:sp>
        <p:nvSpPr>
          <p:cNvPr id="7" name="Rectangle 6"/>
          <p:cNvSpPr/>
          <p:nvPr/>
        </p:nvSpPr>
        <p:spPr>
          <a:xfrm>
            <a:off x="3048000" y="3105835"/>
            <a:ext cx="6096000" cy="369332"/>
          </a:xfrm>
          <a:prstGeom prst="rect">
            <a:avLst/>
          </a:prstGeom>
        </p:spPr>
        <p:txBody>
          <a:bodyPr>
            <a:spAutoFit/>
          </a:bodyPr>
          <a:lstStyle/>
          <a:p>
            <a:endParaRPr lang="en-US" dirty="0"/>
          </a:p>
        </p:txBody>
      </p:sp>
      <p:pic>
        <p:nvPicPr>
          <p:cNvPr id="2" name="Audio 1">
            <a:hlinkClick r:id="" action="ppaction://media"/>
            <a:extLst>
              <a:ext uri="{FF2B5EF4-FFF2-40B4-BE49-F238E27FC236}">
                <a16:creationId xmlns:a16="http://schemas.microsoft.com/office/drawing/2014/main" id="{148BB790-28EE-423E-B5BD-CB19D2DB92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81906911"/>
      </p:ext>
    </p:extLst>
  </p:cSld>
  <p:clrMapOvr>
    <a:masterClrMapping/>
  </p:clrMapOvr>
  <mc:AlternateContent xmlns:mc="http://schemas.openxmlformats.org/markup-compatibility/2006" xmlns:p14="http://schemas.microsoft.com/office/powerpoint/2010/main">
    <mc:Choice Requires="p14">
      <p:transition spd="slow" p14:dur="2000" advTm="50723"/>
    </mc:Choice>
    <mc:Fallback xmlns="">
      <p:transition spd="slow" advTm="50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47898"/>
            <a:ext cx="10515600" cy="5329065"/>
          </a:xfrm>
        </p:spPr>
        <p:txBody>
          <a:bodyPr>
            <a:normAutofit fontScale="92500" lnSpcReduction="10000"/>
          </a:bodyPr>
          <a:lstStyle/>
          <a:p>
            <a:pPr marL="0" indent="0">
              <a:buNone/>
            </a:pPr>
            <a:r>
              <a:rPr lang="en-US" dirty="0"/>
              <a:t>National Research Center for Parents with Disabilities, 2017.  </a:t>
            </a:r>
            <a:r>
              <a:rPr lang="en-US" dirty="0">
                <a:hlinkClick r:id="rId4"/>
              </a:rPr>
              <a:t>www.centerforparentswithdisabilities.org</a:t>
            </a:r>
            <a:endParaRPr lang="en-US" dirty="0"/>
          </a:p>
          <a:p>
            <a:pPr marL="0" indent="0">
              <a:buNone/>
            </a:pPr>
            <a:r>
              <a:rPr lang="en-US" dirty="0"/>
              <a:t>Provides fact sheets and webinars designed specifically for parents with disabilities, prospective parents with disabilities, social workers, and lawyers.  Lots of practical information</a:t>
            </a:r>
          </a:p>
          <a:p>
            <a:r>
              <a:rPr lang="en-US" sz="2600" dirty="0"/>
              <a:t>Know Your Rights: Advocacy Strategies for Parents with Disabilities</a:t>
            </a:r>
          </a:p>
          <a:p>
            <a:r>
              <a:rPr lang="en-US" sz="2600" dirty="0"/>
              <a:t>Deaf Parents' Approaches to Parenting</a:t>
            </a:r>
          </a:p>
          <a:p>
            <a:r>
              <a:rPr lang="en-US" sz="2600" dirty="0"/>
              <a:t>How Prospective Parents with Disabilities Can Prepare for Parenthood</a:t>
            </a:r>
          </a:p>
          <a:p>
            <a:r>
              <a:rPr lang="en-US" sz="2600" dirty="0"/>
              <a:t>Family Mental Health Begins with Parents</a:t>
            </a:r>
          </a:p>
          <a:p>
            <a:r>
              <a:rPr lang="en-US" sz="2600" dirty="0"/>
              <a:t>Working with Parents with Intellectual Disabilities and Their Families: Strategies and Solutions for Social Workers</a:t>
            </a:r>
          </a:p>
          <a:p>
            <a:r>
              <a:rPr lang="en-US" sz="2600" dirty="0"/>
              <a:t>Representing Parents with Intellectual Disabilities and their Families: Strategies and Solutions for Attorneys</a:t>
            </a:r>
          </a:p>
          <a:p>
            <a:endParaRPr lang="en-US" dirty="0"/>
          </a:p>
          <a:p>
            <a:pPr marL="0" indent="0">
              <a:buNone/>
            </a:pPr>
            <a:endParaRPr lang="en-US" dirty="0"/>
          </a:p>
        </p:txBody>
      </p:sp>
      <p:pic>
        <p:nvPicPr>
          <p:cNvPr id="2" name="Audio 1">
            <a:hlinkClick r:id="" action="ppaction://media"/>
            <a:extLst>
              <a:ext uri="{FF2B5EF4-FFF2-40B4-BE49-F238E27FC236}">
                <a16:creationId xmlns:a16="http://schemas.microsoft.com/office/drawing/2014/main" id="{2E300F66-E477-4079-96F9-B66FE180B0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7570078"/>
      </p:ext>
    </p:extLst>
  </p:cSld>
  <p:clrMapOvr>
    <a:masterClrMapping/>
  </p:clrMapOvr>
  <mc:AlternateContent xmlns:mc="http://schemas.openxmlformats.org/markup-compatibility/2006" xmlns:p14="http://schemas.microsoft.com/office/powerpoint/2010/main">
    <mc:Choice Requires="p14">
      <p:transition spd="slow" p14:dur="2000" advTm="84291"/>
    </mc:Choice>
    <mc:Fallback xmlns="">
      <p:transition spd="slow" advTm="84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 the parents felt helped them:</a:t>
            </a:r>
          </a:p>
        </p:txBody>
      </p:sp>
      <p:sp>
        <p:nvSpPr>
          <p:cNvPr id="3" name="Content Placeholder 2"/>
          <p:cNvSpPr>
            <a:spLocks noGrp="1"/>
          </p:cNvSpPr>
          <p:nvPr>
            <p:ph idx="1"/>
          </p:nvPr>
        </p:nvSpPr>
        <p:spPr>
          <a:xfrm>
            <a:off x="838200" y="1512916"/>
            <a:ext cx="10515600" cy="4664047"/>
          </a:xfrm>
        </p:spPr>
        <p:txBody>
          <a:bodyPr>
            <a:normAutofit/>
          </a:bodyPr>
          <a:lstStyle/>
          <a:p>
            <a:r>
              <a:rPr lang="en-US" dirty="0"/>
              <a:t>Family members willing to show them how to do things and double check safety issues.</a:t>
            </a:r>
          </a:p>
          <a:p>
            <a:r>
              <a:rPr lang="en-US" dirty="0"/>
              <a:t>Adaptive equipment!</a:t>
            </a:r>
          </a:p>
          <a:p>
            <a:r>
              <a:rPr lang="en-US" dirty="0"/>
              <a:t>Access to occupational therapists</a:t>
            </a:r>
          </a:p>
          <a:p>
            <a:r>
              <a:rPr lang="en-US" dirty="0"/>
              <a:t>Help with organizing --  at home (baskets) or with appointments</a:t>
            </a:r>
          </a:p>
          <a:p>
            <a:r>
              <a:rPr lang="en-US" dirty="0"/>
              <a:t>Visual aides – pictures are your friend</a:t>
            </a:r>
          </a:p>
          <a:p>
            <a:r>
              <a:rPr lang="en-US" dirty="0"/>
              <a:t>Help with planning – lay out ALL the steps, teach routines</a:t>
            </a:r>
          </a:p>
          <a:p>
            <a:r>
              <a:rPr lang="en-US" dirty="0"/>
              <a:t>Information on where to find help and practical guidance</a:t>
            </a:r>
          </a:p>
          <a:p>
            <a:r>
              <a:rPr lang="en-US" dirty="0"/>
              <a:t>In home services solve the transportation issue</a:t>
            </a:r>
          </a:p>
          <a:p>
            <a:endParaRPr lang="en-US" dirty="0"/>
          </a:p>
        </p:txBody>
      </p:sp>
      <p:pic>
        <p:nvPicPr>
          <p:cNvPr id="4" name="Audio 3">
            <a:hlinkClick r:id="" action="ppaction://media"/>
            <a:extLst>
              <a:ext uri="{FF2B5EF4-FFF2-40B4-BE49-F238E27FC236}">
                <a16:creationId xmlns:a16="http://schemas.microsoft.com/office/drawing/2014/main" id="{534E206E-BB39-46C6-BCB5-5E561A1949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6627656"/>
      </p:ext>
    </p:extLst>
  </p:cSld>
  <p:clrMapOvr>
    <a:masterClrMapping/>
  </p:clrMapOvr>
  <mc:AlternateContent xmlns:mc="http://schemas.openxmlformats.org/markup-compatibility/2006" xmlns:p14="http://schemas.microsoft.com/office/powerpoint/2010/main">
    <mc:Choice Requires="p14">
      <p:transition spd="slow" p14:dur="2000" advTm="387628"/>
    </mc:Choice>
    <mc:Fallback xmlns="">
      <p:transition spd="slow" advTm="387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5C6E-1653-443C-A762-DD4A79D5BAE9}"/>
              </a:ext>
            </a:extLst>
          </p:cNvPr>
          <p:cNvSpPr>
            <a:spLocks noGrp="1"/>
          </p:cNvSpPr>
          <p:nvPr>
            <p:ph type="title"/>
          </p:nvPr>
        </p:nvSpPr>
        <p:spPr/>
        <p:txBody>
          <a:bodyPr>
            <a:normAutofit/>
          </a:bodyPr>
          <a:lstStyle/>
          <a:p>
            <a:r>
              <a:rPr lang="en-US" sz="3600" dirty="0"/>
              <a:t>Healthy Bodies – A parents guide on puberty for girls &amp; boys with disabilities from Vanderbilt University  (free)</a:t>
            </a:r>
          </a:p>
        </p:txBody>
      </p:sp>
      <p:sp>
        <p:nvSpPr>
          <p:cNvPr id="3" name="Content Placeholder 2">
            <a:extLst>
              <a:ext uri="{FF2B5EF4-FFF2-40B4-BE49-F238E27FC236}">
                <a16:creationId xmlns:a16="http://schemas.microsoft.com/office/drawing/2014/main" id="{4D6C562B-8A6E-4160-9E42-8DCDF6FF00FA}"/>
              </a:ext>
            </a:extLst>
          </p:cNvPr>
          <p:cNvSpPr>
            <a:spLocks noGrp="1"/>
          </p:cNvSpPr>
          <p:nvPr>
            <p:ph idx="1"/>
          </p:nvPr>
        </p:nvSpPr>
        <p:spPr>
          <a:xfrm>
            <a:off x="838200" y="2141537"/>
            <a:ext cx="10515600" cy="4351338"/>
          </a:xfrm>
        </p:spPr>
        <p:txBody>
          <a:bodyPr>
            <a:normAutofit fontScale="77500" lnSpcReduction="20000"/>
          </a:bodyPr>
          <a:lstStyle/>
          <a:p>
            <a:pPr marL="0" indent="0">
              <a:buNone/>
            </a:pPr>
            <a:r>
              <a:rPr lang="en-US" dirty="0"/>
              <a:t>Puberty can be a stressful and confusing time for you and your child with an Intellectual and/or Developmental Disability (I/DD). In spite of delays in other areas, children with I/DD usually enter puberty around the same time as other children their age. Some children with I/DD, including children with spina bifida and cerebral palsy, may start puberty early (called precocious puberty). This toolkit gives you resources and tips on how to talk to your child about these sensitive topics. </a:t>
            </a:r>
          </a:p>
          <a:p>
            <a:r>
              <a:rPr lang="en-US" dirty="0"/>
              <a:t>The toolkit web version is a pdf version of the printed toolkit that you can print for your reference.  Separate toolkits for boys and girls.</a:t>
            </a:r>
            <a:br>
              <a:rPr lang="en-US" dirty="0"/>
            </a:br>
            <a:endParaRPr lang="en-US" dirty="0"/>
          </a:p>
          <a:p>
            <a:r>
              <a:rPr lang="en-US" dirty="0"/>
              <a:t>The toolkit appendix has storyboards and visuals that you can use in implementing the methods outlined in the toolkit. This file is not included in the printed manual. You may choose to print the entire appendix, or you may want to print a particular page or set of pictures to laminate for everyday use. You may share these pictures with others who work with or care for your child.</a:t>
            </a:r>
          </a:p>
          <a:p>
            <a:pPr marL="0" indent="0">
              <a:buNone/>
            </a:pPr>
            <a:r>
              <a:rPr lang="en-US" dirty="0">
                <a:hlinkClick r:id="rId4"/>
              </a:rPr>
              <a:t>https://vkc.mc.vanderbilt.edu/healthybodies/index.html</a:t>
            </a:r>
            <a:endParaRPr lang="en-US" dirty="0"/>
          </a:p>
          <a:p>
            <a:endParaRPr lang="en-US" dirty="0"/>
          </a:p>
        </p:txBody>
      </p:sp>
      <p:pic>
        <p:nvPicPr>
          <p:cNvPr id="4" name="Audio 3">
            <a:hlinkClick r:id="" action="ppaction://media"/>
            <a:extLst>
              <a:ext uri="{FF2B5EF4-FFF2-40B4-BE49-F238E27FC236}">
                <a16:creationId xmlns:a16="http://schemas.microsoft.com/office/drawing/2014/main" id="{6A1BA8C9-E70D-44CB-AF0B-92FFAF96D7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1682642"/>
      </p:ext>
    </p:extLst>
  </p:cSld>
  <p:clrMapOvr>
    <a:masterClrMapping/>
  </p:clrMapOvr>
  <mc:AlternateContent xmlns:mc="http://schemas.openxmlformats.org/markup-compatibility/2006" xmlns:p14="http://schemas.microsoft.com/office/powerpoint/2010/main">
    <mc:Choice Requires="p14">
      <p:transition spd="slow" p14:dur="2000" advTm="91156"/>
    </mc:Choice>
    <mc:Fallback xmlns="">
      <p:transition spd="slow" advTm="91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8887" y="650763"/>
            <a:ext cx="11397223" cy="707886"/>
          </a:xfrm>
          <a:prstGeom prst="rect">
            <a:avLst/>
          </a:prstGeom>
        </p:spPr>
        <p:txBody>
          <a:bodyPr wrap="square">
            <a:spAutoFit/>
          </a:bodyPr>
          <a:lstStyle/>
          <a:p>
            <a:r>
              <a:rPr lang="en-US" sz="4000" dirty="0"/>
              <a:t>How many parents in Oklahoma have a disability?</a:t>
            </a:r>
          </a:p>
        </p:txBody>
      </p:sp>
      <p:graphicFrame>
        <p:nvGraphicFramePr>
          <p:cNvPr id="3" name="Content Placeholder 5"/>
          <p:cNvGraphicFramePr>
            <a:graphicFrameLocks/>
          </p:cNvGraphicFramePr>
          <p:nvPr>
            <p:extLst>
              <p:ext uri="{D42A27DB-BD31-4B8C-83A1-F6EECF244321}">
                <p14:modId xmlns:p14="http://schemas.microsoft.com/office/powerpoint/2010/main" val="2454917048"/>
              </p:ext>
            </p:extLst>
          </p:nvPr>
        </p:nvGraphicFramePr>
        <p:xfrm>
          <a:off x="618066" y="1652356"/>
          <a:ext cx="10786996" cy="3834044"/>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p:cNvSpPr/>
          <p:nvPr/>
        </p:nvSpPr>
        <p:spPr>
          <a:xfrm>
            <a:off x="618066" y="5710535"/>
            <a:ext cx="6096000" cy="923330"/>
          </a:xfrm>
          <a:prstGeom prst="rect">
            <a:avLst/>
          </a:prstGeom>
        </p:spPr>
        <p:txBody>
          <a:bodyPr>
            <a:spAutoFit/>
          </a:bodyPr>
          <a:lstStyle/>
          <a:p>
            <a:r>
              <a:rPr lang="en-US" dirty="0"/>
              <a:t>Source:  Kaye, H. Steven.  Current Demographics of Parents with Disabilities in the U.S.  Berkeley, CA:  Through the Looking Glass, 2012 (Oklahoma data is from 2008-2009)</a:t>
            </a:r>
          </a:p>
        </p:txBody>
      </p:sp>
      <p:pic>
        <p:nvPicPr>
          <p:cNvPr id="5" name="Audio 4">
            <a:hlinkClick r:id="" action="ppaction://media"/>
            <a:extLst>
              <a:ext uri="{FF2B5EF4-FFF2-40B4-BE49-F238E27FC236}">
                <a16:creationId xmlns:a16="http://schemas.microsoft.com/office/drawing/2014/main" id="{76002128-DE63-45E4-A461-CB6BBB2EE8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2970893"/>
      </p:ext>
    </p:extLst>
  </p:cSld>
  <p:clrMapOvr>
    <a:masterClrMapping/>
  </p:clrMapOvr>
  <mc:AlternateContent xmlns:mc="http://schemas.openxmlformats.org/markup-compatibility/2006" xmlns:p14="http://schemas.microsoft.com/office/powerpoint/2010/main">
    <mc:Choice Requires="p14">
      <p:transition spd="slow" p14:dur="2000" advTm="45197"/>
    </mc:Choice>
    <mc:Fallback xmlns="">
      <p:transition spd="slow" advTm="45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17F238-D1DE-47FC-8ADB-F81F1DA82E26}"/>
              </a:ext>
            </a:extLst>
          </p:cNvPr>
          <p:cNvSpPr/>
          <p:nvPr/>
        </p:nvSpPr>
        <p:spPr>
          <a:xfrm>
            <a:off x="737936" y="714602"/>
            <a:ext cx="11213432" cy="5114605"/>
          </a:xfrm>
          <a:prstGeom prst="rect">
            <a:avLst/>
          </a:prstGeom>
        </p:spPr>
        <p:txBody>
          <a:bodyPr wrap="square">
            <a:spAutoFit/>
          </a:bodyPr>
          <a:lstStyle/>
          <a:p>
            <a:pPr>
              <a:lnSpc>
                <a:spcPct val="107000"/>
              </a:lnSpc>
            </a:pPr>
            <a:r>
              <a:rPr lang="en-US" b="1" dirty="0">
                <a:solidFill>
                  <a:srgbClr val="181818"/>
                </a:solidFill>
                <a:latin typeface="Verdana" panose="020B0604030504040204" pitchFamily="34" charset="0"/>
                <a:ea typeface="Times New Roman" panose="02020603050405020304" pitchFamily="18" charset="0"/>
                <a:cs typeface="Arial" panose="020B0604020202020204" pitchFamily="34" charset="0"/>
              </a:rPr>
              <a:t>Women Be Healthy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For training women with disabilities, Women Be Healthy is an 11-week, 22-hour educational curriculum for use by health educators and advocates. The curriculum teaches women with intellectual disabilities about breast and cervical cancer, recommended screenings, and techniques for coping with procedures and assertiveness in medical situations. The goal is to increase access to and receipt of recommended screenings. Women who participated showed significant improvements in health knowledge, behaviors, beliefs and coping strategies. The website also includes links to a series of YouTube videos developed for women with disabilities.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i="1" dirty="0">
                <a:solidFill>
                  <a:srgbClr val="000000"/>
                </a:solidFill>
                <a:latin typeface="Verdana" panose="020B0604030504040204" pitchFamily="34" charset="0"/>
                <a:ea typeface="Times New Roman" panose="02020603050405020304" pitchFamily="18"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i="1" dirty="0">
                <a:solidFill>
                  <a:srgbClr val="000000"/>
                </a:solidFill>
                <a:latin typeface="Verdana" panose="020B0604030504040204" pitchFamily="34" charset="0"/>
                <a:ea typeface="Times New Roman" panose="02020603050405020304" pitchFamily="18" charset="0"/>
                <a:cs typeface="Arial" panose="020B0604020202020204" pitchFamily="34" charset="0"/>
              </a:rPr>
              <a:t>Audience</a:t>
            </a:r>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 Health educators, disability advocates and women with disabilities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To learn more, visit </a:t>
            </a:r>
            <a:r>
              <a:rPr lang="en-US" dirty="0">
                <a:solidFill>
                  <a:srgbClr val="0035BB"/>
                </a:solidFill>
                <a:latin typeface="Verdana" panose="020B0604030504040204" pitchFamily="34" charset="0"/>
                <a:ea typeface="Times New Roman" panose="02020603050405020304" pitchFamily="18" charset="0"/>
                <a:cs typeface="Times New Roman" panose="02020603050405020304" pitchFamily="18" charset="0"/>
                <a:hlinkClick r:id="rId4"/>
              </a:rPr>
              <a:t>http://lurie.brandeis.edu/women/index.html</a:t>
            </a:r>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Click on the links below to access the YouTube videos: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Wingdings" panose="05000000000000000000" pitchFamily="2" charset="2"/>
              <a:buChar char=""/>
              <a:tabLst>
                <a:tab pos="457200" algn="l"/>
              </a:tabLst>
            </a:pPr>
            <a:r>
              <a:rPr lang="en-US" b="1" dirty="0">
                <a:solidFill>
                  <a:srgbClr val="000000"/>
                </a:solidFill>
                <a:latin typeface="Verdana" panose="020B0604030504040204" pitchFamily="34" charset="0"/>
                <a:ea typeface="Times New Roman" panose="02020603050405020304" pitchFamily="18" charset="0"/>
                <a:cs typeface="Arial" panose="020B0604020202020204" pitchFamily="34" charset="0"/>
              </a:rPr>
              <a:t>Mammography</a:t>
            </a:r>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 </a:t>
            </a:r>
            <a:r>
              <a:rPr lang="en-US" dirty="0">
                <a:solidFill>
                  <a:srgbClr val="0035BB"/>
                </a:solidFill>
                <a:latin typeface="Verdana" panose="020B0604030504040204" pitchFamily="34" charset="0"/>
                <a:ea typeface="Times New Roman" panose="02020603050405020304" pitchFamily="18" charset="0"/>
                <a:cs typeface="Times New Roman" panose="02020603050405020304" pitchFamily="18" charset="0"/>
                <a:hlinkClick r:id="rId5"/>
              </a:rPr>
              <a:t>http://www.youtube.com/watch?v=jgTrbWUdclg</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Wingdings" panose="05000000000000000000" pitchFamily="2" charset="2"/>
              <a:buChar char=""/>
              <a:tabLst>
                <a:tab pos="457200" algn="l"/>
              </a:tabLst>
            </a:pPr>
            <a:r>
              <a:rPr lang="en-US" b="1" dirty="0">
                <a:solidFill>
                  <a:srgbClr val="000000"/>
                </a:solidFill>
                <a:latin typeface="Verdana" panose="020B0604030504040204" pitchFamily="34" charset="0"/>
                <a:ea typeface="Times New Roman" panose="02020603050405020304" pitchFamily="18" charset="0"/>
                <a:cs typeface="Arial" panose="020B0604020202020204" pitchFamily="34" charset="0"/>
              </a:rPr>
              <a:t>Pap Test: </a:t>
            </a:r>
            <a:r>
              <a:rPr lang="en-US" dirty="0">
                <a:solidFill>
                  <a:srgbClr val="0035BB"/>
                </a:solidFill>
                <a:latin typeface="Verdana" panose="020B0604030504040204" pitchFamily="34" charset="0"/>
                <a:ea typeface="Times New Roman" panose="02020603050405020304" pitchFamily="18" charset="0"/>
                <a:cs typeface="Times New Roman" panose="02020603050405020304" pitchFamily="18" charset="0"/>
                <a:hlinkClick r:id="rId6"/>
              </a:rPr>
              <a:t>http://www.youtube.com/watch?v=s9ylkUuKcXQ&amp;feature=relmfu</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Wingdings" panose="05000000000000000000" pitchFamily="2" charset="2"/>
              <a:buChar char=""/>
              <a:tabLst>
                <a:tab pos="457200" algn="l"/>
              </a:tabLst>
            </a:pPr>
            <a:r>
              <a:rPr lang="en-US" b="1" dirty="0">
                <a:solidFill>
                  <a:srgbClr val="000000"/>
                </a:solidFill>
                <a:latin typeface="Verdana" panose="020B0604030504040204" pitchFamily="34" charset="0"/>
                <a:ea typeface="Times New Roman" panose="02020603050405020304" pitchFamily="18" charset="0"/>
                <a:cs typeface="Arial" panose="020B0604020202020204" pitchFamily="34" charset="0"/>
              </a:rPr>
              <a:t>Screening Plans: </a:t>
            </a:r>
            <a:r>
              <a:rPr lang="en-US" dirty="0">
                <a:solidFill>
                  <a:srgbClr val="0035BB"/>
                </a:solidFill>
                <a:latin typeface="Verdana" panose="020B0604030504040204" pitchFamily="34" charset="0"/>
                <a:ea typeface="Times New Roman" panose="02020603050405020304" pitchFamily="18" charset="0"/>
                <a:cs typeface="Times New Roman" panose="02020603050405020304" pitchFamily="18" charset="0"/>
                <a:hlinkClick r:id="rId7"/>
              </a:rPr>
              <a:t>http://www.youtube.com/watch?v=-FER-RCwZNA&amp;feature=relmfu</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D55E0098-B344-4D89-8DAF-38EC8F157E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820573"/>
      </p:ext>
    </p:extLst>
  </p:cSld>
  <p:clrMapOvr>
    <a:masterClrMapping/>
  </p:clrMapOvr>
  <mc:AlternateContent xmlns:mc="http://schemas.openxmlformats.org/markup-compatibility/2006" xmlns:p14="http://schemas.microsoft.com/office/powerpoint/2010/main">
    <mc:Choice Requires="p14">
      <p:transition spd="slow" p14:dur="2000" advTm="50199"/>
    </mc:Choice>
    <mc:Fallback xmlns="">
      <p:transition spd="slow" advTm="50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5395E-868D-48E3-94F6-BF8725F50A96}"/>
              </a:ext>
            </a:extLst>
          </p:cNvPr>
          <p:cNvSpPr>
            <a:spLocks noGrp="1"/>
          </p:cNvSpPr>
          <p:nvPr>
            <p:ph type="title"/>
          </p:nvPr>
        </p:nvSpPr>
        <p:spPr>
          <a:xfrm>
            <a:off x="745434" y="365125"/>
            <a:ext cx="10515600" cy="1325563"/>
          </a:xfrm>
        </p:spPr>
        <p:txBody>
          <a:bodyPr/>
          <a:lstStyle/>
          <a:p>
            <a:r>
              <a:rPr lang="en-US" dirty="0"/>
              <a:t>SAFE:  Safety Awareness for Empowerment</a:t>
            </a:r>
            <a:br>
              <a:rPr lang="en-US" dirty="0"/>
            </a:br>
            <a:endParaRPr lang="en-US" dirty="0"/>
          </a:p>
        </p:txBody>
      </p:sp>
      <p:sp>
        <p:nvSpPr>
          <p:cNvPr id="3" name="Content Placeholder 2">
            <a:extLst>
              <a:ext uri="{FF2B5EF4-FFF2-40B4-BE49-F238E27FC236}">
                <a16:creationId xmlns:a16="http://schemas.microsoft.com/office/drawing/2014/main" id="{1C489873-B9D4-4A38-850F-918A60E2D8D1}"/>
              </a:ext>
            </a:extLst>
          </p:cNvPr>
          <p:cNvSpPr>
            <a:spLocks noGrp="1"/>
          </p:cNvSpPr>
          <p:nvPr>
            <p:ph idx="1"/>
          </p:nvPr>
        </p:nvSpPr>
        <p:spPr>
          <a:xfrm>
            <a:off x="581003" y="1520825"/>
            <a:ext cx="10515600" cy="4351338"/>
          </a:xfrm>
        </p:spPr>
        <p:txBody>
          <a:bodyPr/>
          <a:lstStyle/>
          <a:p>
            <a:pPr marL="0" indent="0">
              <a:buNone/>
            </a:pPr>
            <a:r>
              <a:rPr lang="en-US" dirty="0"/>
              <a:t>Developed by the </a:t>
            </a:r>
            <a:r>
              <a:rPr lang="en-US" dirty="0" err="1"/>
              <a:t>Waisman</a:t>
            </a:r>
            <a:r>
              <a:rPr lang="en-US" dirty="0"/>
              <a:t> Center - University of Wisconsin–Madison</a:t>
            </a:r>
          </a:p>
          <a:p>
            <a:pPr marL="0" indent="0">
              <a:buNone/>
            </a:pPr>
            <a:r>
              <a:rPr lang="en-US" dirty="0"/>
              <a:t>University Center for Excellence in Developmental Disabilities (free)</a:t>
            </a:r>
          </a:p>
          <a:p>
            <a:r>
              <a:rPr lang="en-US" dirty="0"/>
              <a:t>For youth with special healthcare needs</a:t>
            </a:r>
          </a:p>
          <a:p>
            <a:r>
              <a:rPr lang="en-US" dirty="0"/>
              <a:t>Covers first aid (a frequent child welfare concern)</a:t>
            </a:r>
          </a:p>
          <a:p>
            <a:r>
              <a:rPr lang="en-US" dirty="0"/>
              <a:t>Teaches personal safety and healthy relationship skills to </a:t>
            </a:r>
            <a:r>
              <a:rPr lang="en-US" b="1" dirty="0"/>
              <a:t>prevent victimization and exploitation</a:t>
            </a:r>
          </a:p>
          <a:p>
            <a:endParaRPr lang="en-US" dirty="0"/>
          </a:p>
          <a:p>
            <a:pPr marL="0" indent="0">
              <a:buNone/>
            </a:pPr>
            <a:r>
              <a:rPr lang="en-US" dirty="0">
                <a:hlinkClick r:id="rId4"/>
              </a:rPr>
              <a:t>https://www2.waisman.wisc.edu/cedd/pdfs/products/health/SAFE.pdf</a:t>
            </a:r>
            <a:endParaRPr lang="en-US" dirty="0"/>
          </a:p>
          <a:p>
            <a:endParaRPr lang="en-US" dirty="0"/>
          </a:p>
        </p:txBody>
      </p:sp>
      <p:pic>
        <p:nvPicPr>
          <p:cNvPr id="4" name="Audio 3">
            <a:hlinkClick r:id="" action="ppaction://media"/>
            <a:extLst>
              <a:ext uri="{FF2B5EF4-FFF2-40B4-BE49-F238E27FC236}">
                <a16:creationId xmlns:a16="http://schemas.microsoft.com/office/drawing/2014/main" id="{5F60BE64-8469-4ECF-80FC-3B48FA969F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4860652"/>
      </p:ext>
    </p:extLst>
  </p:cSld>
  <p:clrMapOvr>
    <a:masterClrMapping/>
  </p:clrMapOvr>
  <mc:AlternateContent xmlns:mc="http://schemas.openxmlformats.org/markup-compatibility/2006" xmlns:p14="http://schemas.microsoft.com/office/powerpoint/2010/main">
    <mc:Choice Requires="p14">
      <p:transition spd="slow" p14:dur="2000" advTm="66143"/>
    </mc:Choice>
    <mc:Fallback xmlns="">
      <p:transition spd="slow" advTm="66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1AE7-F0BB-4008-B55F-28A96F775BC8}"/>
              </a:ext>
            </a:extLst>
          </p:cNvPr>
          <p:cNvSpPr>
            <a:spLocks noGrp="1"/>
          </p:cNvSpPr>
          <p:nvPr>
            <p:ph type="title"/>
          </p:nvPr>
        </p:nvSpPr>
        <p:spPr/>
        <p:txBody>
          <a:bodyPr/>
          <a:lstStyle/>
          <a:p>
            <a:r>
              <a:rPr lang="en-US" dirty="0"/>
              <a:t>Teach about healthy relationships</a:t>
            </a:r>
          </a:p>
        </p:txBody>
      </p:sp>
      <p:pic>
        <p:nvPicPr>
          <p:cNvPr id="2050" name="Picture 2" descr="Book cover:  Healthy Relationship for Special Needs by Tarane Sondoozi and Diana Loiewski">
            <a:extLst>
              <a:ext uri="{FF2B5EF4-FFF2-40B4-BE49-F238E27FC236}">
                <a16:creationId xmlns:a16="http://schemas.microsoft.com/office/drawing/2014/main" id="{2B467127-A153-41CB-BE00-F5F9FAEFCAB9}"/>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772178" y="1825625"/>
            <a:ext cx="3313644"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oyfriends &amp; Girlfriends: A Guide to Dating for People with Disabilities by  Terri Couwenhoven&#10;&#10;">
            <a:extLst>
              <a:ext uri="{FF2B5EF4-FFF2-40B4-BE49-F238E27FC236}">
                <a16:creationId xmlns:a16="http://schemas.microsoft.com/office/drawing/2014/main" id="{71B0E4AE-1273-4D1C-89EA-9814120F25BE}"/>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7314004" y="1825625"/>
            <a:ext cx="2897991"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7E86FB49-04C2-4613-984C-45321BE284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58370401"/>
      </p:ext>
    </p:extLst>
  </p:cSld>
  <p:clrMapOvr>
    <a:masterClrMapping/>
  </p:clrMapOvr>
  <mc:AlternateContent xmlns:mc="http://schemas.openxmlformats.org/markup-compatibility/2006" xmlns:p14="http://schemas.microsoft.com/office/powerpoint/2010/main">
    <mc:Choice Requires="p14">
      <p:transition spd="slow" p14:dur="2000" advTm="42016"/>
    </mc:Choice>
    <mc:Fallback xmlns="">
      <p:transition spd="slow" advTm="42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19AA03-955A-470E-BFD7-3C0C7424B257}"/>
              </a:ext>
            </a:extLst>
          </p:cNvPr>
          <p:cNvSpPr>
            <a:spLocks noGrp="1"/>
          </p:cNvSpPr>
          <p:nvPr>
            <p:ph type="title"/>
          </p:nvPr>
        </p:nvSpPr>
        <p:spPr/>
        <p:txBody>
          <a:bodyPr/>
          <a:lstStyle/>
          <a:p>
            <a:r>
              <a:rPr lang="en-US" dirty="0"/>
              <a:t>Healthy Start for Me and My Baby</a:t>
            </a:r>
          </a:p>
        </p:txBody>
      </p:sp>
      <p:sp>
        <p:nvSpPr>
          <p:cNvPr id="6" name="Content Placeholder 5">
            <a:extLst>
              <a:ext uri="{FF2B5EF4-FFF2-40B4-BE49-F238E27FC236}">
                <a16:creationId xmlns:a16="http://schemas.microsoft.com/office/drawing/2014/main" id="{9641473C-A85A-46D5-A9FB-92ABAF57DF15}"/>
              </a:ext>
            </a:extLst>
          </p:cNvPr>
          <p:cNvSpPr>
            <a:spLocks noGrp="1"/>
          </p:cNvSpPr>
          <p:nvPr>
            <p:ph idx="1"/>
          </p:nvPr>
        </p:nvSpPr>
        <p:spPr>
          <a:xfrm>
            <a:off x="838200" y="1690688"/>
            <a:ext cx="10515600" cy="4486275"/>
          </a:xfrm>
        </p:spPr>
        <p:txBody>
          <a:bodyPr>
            <a:normAutofit fontScale="92500" lnSpcReduction="20000"/>
          </a:bodyPr>
          <a:lstStyle/>
          <a:p>
            <a:pPr marL="0" indent="0">
              <a:buNone/>
            </a:pPr>
            <a:r>
              <a:rPr lang="en-US" i="1" dirty="0"/>
              <a:t>Healthy Start for Me and My Baby </a:t>
            </a:r>
            <a:r>
              <a:rPr lang="en-US" dirty="0"/>
              <a:t>is an interactive educational resource designed for pregnant women with learning difficulties. This includes women with intellectual impairment, and women who experience learning difficulties due to lifelong social, educational and health disadvantage. </a:t>
            </a:r>
          </a:p>
          <a:p>
            <a:pPr marL="0" indent="0">
              <a:buNone/>
            </a:pPr>
            <a:r>
              <a:rPr lang="en-US" i="1" dirty="0"/>
              <a:t>Healthy Start for Me and My Baby </a:t>
            </a:r>
            <a:r>
              <a:rPr lang="en-US" dirty="0"/>
              <a:t>is designed to complement current practice and promote the health and wellbeing of pregnant women with learning difficulties by </a:t>
            </a:r>
          </a:p>
          <a:p>
            <a:r>
              <a:rPr lang="en-US" dirty="0"/>
              <a:t>providing accessible information about pregnancy and childbirth;</a:t>
            </a:r>
          </a:p>
          <a:p>
            <a:r>
              <a:rPr lang="en-US" dirty="0"/>
              <a:t>promoting informed choice and participation in health care; and</a:t>
            </a:r>
          </a:p>
          <a:p>
            <a:r>
              <a:rPr lang="en-US" dirty="0"/>
              <a:t>facilitating better communication with health professionals.</a:t>
            </a:r>
          </a:p>
          <a:p>
            <a:pPr marL="0" indent="0">
              <a:buNone/>
            </a:pPr>
            <a:endParaRPr lang="en-US" dirty="0"/>
          </a:p>
          <a:p>
            <a:pPr marL="0" indent="0">
              <a:buNone/>
            </a:pPr>
            <a:r>
              <a:rPr lang="en-US" dirty="0"/>
              <a:t>(free) Parent &amp; facilitator PDF copies available by contacting Lisa at </a:t>
            </a:r>
            <a:r>
              <a:rPr lang="en-US" dirty="0">
                <a:hlinkClick r:id="rId4"/>
              </a:rPr>
              <a:t>lisa-simmons@ouhsc.edu</a:t>
            </a:r>
            <a:endParaRPr lang="en-US" dirty="0"/>
          </a:p>
          <a:p>
            <a:endParaRPr lang="en-US" dirty="0"/>
          </a:p>
          <a:p>
            <a:endParaRPr lang="en-US" dirty="0"/>
          </a:p>
          <a:p>
            <a:endParaRPr lang="en-US" dirty="0"/>
          </a:p>
        </p:txBody>
      </p:sp>
      <p:pic>
        <p:nvPicPr>
          <p:cNvPr id="2" name="Audio 1">
            <a:hlinkClick r:id="" action="ppaction://media"/>
            <a:extLst>
              <a:ext uri="{FF2B5EF4-FFF2-40B4-BE49-F238E27FC236}">
                <a16:creationId xmlns:a16="http://schemas.microsoft.com/office/drawing/2014/main" id="{AD37A066-C681-46E1-A882-AF8B168D35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89082245"/>
      </p:ext>
    </p:extLst>
  </p:cSld>
  <p:clrMapOvr>
    <a:masterClrMapping/>
  </p:clrMapOvr>
  <mc:AlternateContent xmlns:mc="http://schemas.openxmlformats.org/markup-compatibility/2006" xmlns:p14="http://schemas.microsoft.com/office/powerpoint/2010/main">
    <mc:Choice Requires="p14">
      <p:transition spd="slow" p14:dur="2000" advTm="69311"/>
    </mc:Choice>
    <mc:Fallback xmlns="">
      <p:transition spd="slow" advTm="69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14788"/>
          </a:xfrm>
        </p:spPr>
        <p:txBody>
          <a:bodyPr/>
          <a:lstStyle/>
          <a:p>
            <a:pPr algn="ctr"/>
            <a:r>
              <a:rPr lang="en-US" dirty="0"/>
              <a:t>“Moment of Need” Help</a:t>
            </a:r>
          </a:p>
        </p:txBody>
      </p:sp>
      <p:sp>
        <p:nvSpPr>
          <p:cNvPr id="3" name="Content Placeholder 2"/>
          <p:cNvSpPr>
            <a:spLocks noGrp="1"/>
          </p:cNvSpPr>
          <p:nvPr>
            <p:ph idx="1"/>
          </p:nvPr>
        </p:nvSpPr>
        <p:spPr>
          <a:xfrm>
            <a:off x="838200" y="1379913"/>
            <a:ext cx="10515600" cy="4797050"/>
          </a:xfrm>
        </p:spPr>
        <p:txBody>
          <a:bodyPr>
            <a:normAutofit fontScale="62500" lnSpcReduction="20000"/>
          </a:bodyPr>
          <a:lstStyle/>
          <a:p>
            <a:pPr marL="0" indent="0">
              <a:buNone/>
            </a:pPr>
            <a:r>
              <a:rPr lang="en-US" b="1" dirty="0"/>
              <a:t>Expectation of the Parents with Disabilities Resource Team: (FLYER)</a:t>
            </a:r>
            <a:endParaRPr lang="en-US" dirty="0"/>
          </a:p>
          <a:p>
            <a:pPr lvl="0"/>
            <a:r>
              <a:rPr lang="en-US" dirty="0"/>
              <a:t>Discuss how services can be adapted to meet the family’s unique needs.</a:t>
            </a:r>
          </a:p>
          <a:p>
            <a:pPr lvl="0"/>
            <a:r>
              <a:rPr lang="en-US" dirty="0"/>
              <a:t>Recommend disability resources that may benefit the family.</a:t>
            </a:r>
          </a:p>
          <a:p>
            <a:pPr lvl="0"/>
            <a:r>
              <a:rPr lang="en-US" dirty="0"/>
              <a:t>Recommend community resources that may benefit the family and discuss ways to make the programs accessible to the parent.</a:t>
            </a:r>
          </a:p>
          <a:p>
            <a:pPr lvl="0"/>
            <a:r>
              <a:rPr lang="en-US" dirty="0"/>
              <a:t>Brainstorm solutions to specific challenges and/or safety concerns that the parent/family are facing.</a:t>
            </a:r>
          </a:p>
          <a:p>
            <a:pPr lvl="0"/>
            <a:r>
              <a:rPr lang="en-US" dirty="0"/>
              <a:t>Whenever possible, help identify or nurture potential long term supports within the parent’s natural environment or areas of interest.</a:t>
            </a:r>
          </a:p>
          <a:p>
            <a:pPr marL="0" indent="0">
              <a:buNone/>
            </a:pPr>
            <a:r>
              <a:rPr lang="en-US" b="1" dirty="0"/>
              <a:t> </a:t>
            </a:r>
            <a:endParaRPr lang="en-US" dirty="0"/>
          </a:p>
          <a:p>
            <a:pPr marL="0" indent="0">
              <a:buNone/>
            </a:pPr>
            <a:r>
              <a:rPr lang="en-US" b="1" dirty="0"/>
              <a:t>PwDRT Team Contact Points: (see map on flyer)</a:t>
            </a:r>
            <a:endParaRPr lang="en-US" dirty="0"/>
          </a:p>
          <a:p>
            <a:pPr lvl="0"/>
            <a:r>
              <a:rPr lang="en-US" b="1" dirty="0"/>
              <a:t>DHS Region 1 (yellow) - Deana Wilson  </a:t>
            </a:r>
            <a:r>
              <a:rPr lang="en-US" b="1" u="sng" dirty="0">
                <a:hlinkClick r:id="rId5"/>
              </a:rPr>
              <a:t>deana-wilson@ouhsc.edu</a:t>
            </a:r>
            <a:endParaRPr lang="en-US" dirty="0"/>
          </a:p>
          <a:p>
            <a:pPr lvl="0"/>
            <a:r>
              <a:rPr lang="en-US" b="1" dirty="0"/>
              <a:t>DHS Region 2 (orange) – Janet Wilson  </a:t>
            </a:r>
            <a:r>
              <a:rPr lang="en-US" b="1" u="sng" dirty="0">
                <a:hlinkClick r:id="rId6"/>
              </a:rPr>
              <a:t>janet-m-wilson@ouhsc.edu</a:t>
            </a:r>
            <a:endParaRPr lang="en-US" dirty="0"/>
          </a:p>
          <a:p>
            <a:pPr lvl="0"/>
            <a:r>
              <a:rPr lang="en-US" b="1" dirty="0"/>
              <a:t>DHS Region 3 (red) - Lori Wathen  </a:t>
            </a:r>
            <a:r>
              <a:rPr lang="en-US" b="1" u="sng" dirty="0">
                <a:hlinkClick r:id="rId7"/>
              </a:rPr>
              <a:t>lori-wathen@ouhsc.edu</a:t>
            </a:r>
            <a:endParaRPr lang="en-US" dirty="0"/>
          </a:p>
          <a:p>
            <a:pPr lvl="0"/>
            <a:r>
              <a:rPr lang="en-US" b="1" dirty="0"/>
              <a:t>DHS Region 4 (green) – </a:t>
            </a:r>
            <a:r>
              <a:rPr lang="en-US" b="1" u="sng" dirty="0">
                <a:hlinkClick r:id="rId8"/>
              </a:rPr>
              <a:t>sooner-success@ouhsc.edu</a:t>
            </a:r>
            <a:r>
              <a:rPr lang="en-US" b="1" dirty="0"/>
              <a:t> </a:t>
            </a:r>
            <a:endParaRPr lang="en-US" dirty="0"/>
          </a:p>
          <a:p>
            <a:pPr lvl="0"/>
            <a:r>
              <a:rPr lang="en-US" b="1" dirty="0"/>
              <a:t>DHS Region 5 (blue) – Erin Strayhorn   </a:t>
            </a:r>
            <a:r>
              <a:rPr lang="en-US" b="1" u="sng" dirty="0">
                <a:hlinkClick r:id="rId9"/>
              </a:rPr>
              <a:t>erin-strayhorn@ouhsc.edu</a:t>
            </a:r>
            <a:endParaRPr lang="en-US" dirty="0"/>
          </a:p>
          <a:p>
            <a:pPr marL="0" indent="0" algn="ctr">
              <a:buNone/>
            </a:pPr>
            <a:endParaRPr lang="en-US" dirty="0">
              <a:solidFill>
                <a:srgbClr val="FF0000"/>
              </a:solidFill>
            </a:endParaRPr>
          </a:p>
        </p:txBody>
      </p:sp>
      <p:pic>
        <p:nvPicPr>
          <p:cNvPr id="4" name="Audio 3">
            <a:hlinkClick r:id="" action="ppaction://media"/>
            <a:extLst>
              <a:ext uri="{FF2B5EF4-FFF2-40B4-BE49-F238E27FC236}">
                <a16:creationId xmlns:a16="http://schemas.microsoft.com/office/drawing/2014/main" id="{3C14DFF3-E5B6-4582-9143-7BB5DDD61AF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6605694"/>
      </p:ext>
    </p:extLst>
  </p:cSld>
  <p:clrMapOvr>
    <a:masterClrMapping/>
  </p:clrMapOvr>
  <mc:AlternateContent xmlns:mc="http://schemas.openxmlformats.org/markup-compatibility/2006" xmlns:p14="http://schemas.microsoft.com/office/powerpoint/2010/main">
    <mc:Choice Requires="p14">
      <p:transition spd="slow" p14:dur="2000" advTm="178808"/>
    </mc:Choice>
    <mc:Fallback xmlns="">
      <p:transition spd="slow" advTm="178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it help?</a:t>
            </a:r>
          </a:p>
        </p:txBody>
      </p:sp>
      <p:sp>
        <p:nvSpPr>
          <p:cNvPr id="3" name="Content Placeholder 2"/>
          <p:cNvSpPr>
            <a:spLocks noGrp="1"/>
          </p:cNvSpPr>
          <p:nvPr>
            <p:ph idx="1"/>
          </p:nvPr>
        </p:nvSpPr>
        <p:spPr/>
        <p:txBody>
          <a:bodyPr>
            <a:normAutofit/>
          </a:bodyPr>
          <a:lstStyle/>
          <a:p>
            <a:pPr marL="0" indent="0">
              <a:buNone/>
            </a:pPr>
            <a:r>
              <a:rPr lang="en-US" dirty="0"/>
              <a:t>Post consultation surveys from providers show:</a:t>
            </a:r>
          </a:p>
          <a:p>
            <a:pPr lvl="0"/>
            <a:r>
              <a:rPr lang="en-US" dirty="0"/>
              <a:t>97% of providers felt the team identified strategies and resources that could benefit the parent they were working with.</a:t>
            </a:r>
          </a:p>
          <a:p>
            <a:pPr lvl="0"/>
            <a:r>
              <a:rPr lang="en-US" dirty="0"/>
              <a:t>84% of providers felt the team identified strategies that would help build the parent’s natural support network.</a:t>
            </a:r>
          </a:p>
          <a:p>
            <a:pPr marL="0" indent="0">
              <a:buNone/>
            </a:pPr>
            <a:endParaRPr lang="en-US" dirty="0"/>
          </a:p>
        </p:txBody>
      </p:sp>
      <p:pic>
        <p:nvPicPr>
          <p:cNvPr id="4" name="Audio 3">
            <a:hlinkClick r:id="" action="ppaction://media"/>
            <a:extLst>
              <a:ext uri="{FF2B5EF4-FFF2-40B4-BE49-F238E27FC236}">
                <a16:creationId xmlns:a16="http://schemas.microsoft.com/office/drawing/2014/main" id="{B9BD6F98-C642-46D4-B8F8-CBBC1EC3A4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81416788"/>
      </p:ext>
    </p:extLst>
  </p:cSld>
  <p:clrMapOvr>
    <a:masterClrMapping/>
  </p:clrMapOvr>
  <mc:AlternateContent xmlns:mc="http://schemas.openxmlformats.org/markup-compatibility/2006" xmlns:p14="http://schemas.microsoft.com/office/powerpoint/2010/main">
    <mc:Choice Requires="p14">
      <p:transition spd="slow" p14:dur="2000" advTm="31915"/>
    </mc:Choice>
    <mc:Fallback xmlns="">
      <p:transition spd="slow" advTm="31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Information ….. for you, the parents, their providers &amp; their natural supports</a:t>
            </a:r>
          </a:p>
        </p:txBody>
      </p:sp>
      <p:sp>
        <p:nvSpPr>
          <p:cNvPr id="3" name="Content Placeholder 2"/>
          <p:cNvSpPr>
            <a:spLocks noGrp="1"/>
          </p:cNvSpPr>
          <p:nvPr>
            <p:ph idx="1"/>
          </p:nvPr>
        </p:nvSpPr>
        <p:spPr/>
        <p:txBody>
          <a:bodyPr>
            <a:normAutofit lnSpcReduction="10000"/>
          </a:bodyPr>
          <a:lstStyle/>
          <a:p>
            <a:r>
              <a:rPr lang="en-US" sz="3600" dirty="0"/>
              <a:t>Resource guide for providers supporting parents with disabilities  (LINK)</a:t>
            </a:r>
          </a:p>
          <a:p>
            <a:pPr marL="0" indent="0">
              <a:buNone/>
            </a:pPr>
            <a:r>
              <a:rPr lang="en-US" sz="3600" dirty="0">
                <a:hlinkClick r:id="rId4"/>
              </a:rPr>
              <a:t>http://soonersuccess.ouhsc.edu/ServicesPrograms/SupportingParentswithDisabilities.aspx</a:t>
            </a:r>
            <a:endParaRPr lang="en-US" sz="3600" dirty="0"/>
          </a:p>
          <a:p>
            <a:pPr marL="0" indent="0">
              <a:buNone/>
            </a:pPr>
            <a:endParaRPr lang="en-US" sz="3600" dirty="0"/>
          </a:p>
          <a:p>
            <a:r>
              <a:rPr lang="en-US" sz="3600" dirty="0"/>
              <a:t>                              Supporting Oklahoma Parents with </a:t>
            </a:r>
          </a:p>
          <a:p>
            <a:pPr marL="0" indent="0">
              <a:buNone/>
            </a:pPr>
            <a:r>
              <a:rPr lang="en-US" sz="3600" dirty="0"/>
              <a:t>                                   Disabilities  (LINK)</a:t>
            </a:r>
          </a:p>
          <a:p>
            <a:pPr marL="0" indent="0">
              <a:buNone/>
            </a:pPr>
            <a:r>
              <a:rPr lang="en-US" sz="3600" dirty="0">
                <a:hlinkClick r:id="rId5"/>
              </a:rPr>
              <a:t>https://www.facebook.com/OKpwd/</a:t>
            </a:r>
            <a:r>
              <a:rPr lang="en-US" sz="3600" dirty="0"/>
              <a:t>  </a:t>
            </a:r>
          </a:p>
          <a:p>
            <a:pPr marL="0" indent="0">
              <a:buNone/>
            </a:pPr>
            <a:endParaRPr lang="en-US" dirty="0"/>
          </a:p>
        </p:txBody>
      </p:sp>
      <p:sp>
        <p:nvSpPr>
          <p:cNvPr id="4" name="AutoShape 2" descr="Image result for facebook logo"/>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facebook logo"/>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7593" y="4001294"/>
            <a:ext cx="3000375" cy="1524000"/>
          </a:xfrm>
          <a:prstGeom prst="rect">
            <a:avLst/>
          </a:prstGeom>
        </p:spPr>
      </p:pic>
      <p:pic>
        <p:nvPicPr>
          <p:cNvPr id="7" name="Audio 6">
            <a:hlinkClick r:id="" action="ppaction://media"/>
            <a:extLst>
              <a:ext uri="{FF2B5EF4-FFF2-40B4-BE49-F238E27FC236}">
                <a16:creationId xmlns:a16="http://schemas.microsoft.com/office/drawing/2014/main" id="{37B0BB31-C35F-450E-B4BD-7EB17D9DCA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4985635"/>
      </p:ext>
    </p:extLst>
  </p:cSld>
  <p:clrMapOvr>
    <a:masterClrMapping/>
  </p:clrMapOvr>
  <mc:AlternateContent xmlns:mc="http://schemas.openxmlformats.org/markup-compatibility/2006" xmlns:p14="http://schemas.microsoft.com/office/powerpoint/2010/main">
    <mc:Choice Requires="p14">
      <p:transition spd="slow" p14:dur="2000" advTm="68999"/>
    </mc:Choice>
    <mc:Fallback xmlns="">
      <p:transition spd="slow" advTm="68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pPr marL="0" indent="0">
              <a:buNone/>
            </a:pPr>
            <a:r>
              <a:rPr lang="en-US" dirty="0"/>
              <a:t>Lisa Simmons</a:t>
            </a:r>
          </a:p>
          <a:p>
            <a:pPr marL="0" indent="0">
              <a:buNone/>
            </a:pPr>
            <a:r>
              <a:rPr lang="en-US" dirty="0"/>
              <a:t>Project Coordinator – Supporting Oklahoma Parents with Disabilities</a:t>
            </a:r>
          </a:p>
          <a:p>
            <a:pPr marL="0" indent="0">
              <a:buNone/>
            </a:pPr>
            <a:r>
              <a:rPr lang="en-US" dirty="0">
                <a:hlinkClick r:id="rId4"/>
              </a:rPr>
              <a:t>Lisa-simmons@ouhsc.edu</a:t>
            </a:r>
            <a:endParaRPr lang="en-US" dirty="0"/>
          </a:p>
          <a:p>
            <a:pPr marL="0" indent="0">
              <a:buNone/>
            </a:pPr>
            <a:r>
              <a:rPr lang="en-US" dirty="0"/>
              <a:t>580-603-1580</a:t>
            </a:r>
          </a:p>
          <a:p>
            <a:pPr marL="0" indent="0">
              <a:buNone/>
            </a:pPr>
            <a:endParaRPr lang="en-US" dirty="0"/>
          </a:p>
        </p:txBody>
      </p:sp>
      <p:pic>
        <p:nvPicPr>
          <p:cNvPr id="4" name="Picture 3"/>
          <p:cNvPicPr>
            <a:picLocks noChangeAspect="1"/>
          </p:cNvPicPr>
          <p:nvPr/>
        </p:nvPicPr>
        <p:blipFill>
          <a:blip r:embed="rId5"/>
          <a:stretch>
            <a:fillRect/>
          </a:stretch>
        </p:blipFill>
        <p:spPr>
          <a:xfrm>
            <a:off x="7236042" y="4451350"/>
            <a:ext cx="2300817" cy="1725613"/>
          </a:xfrm>
          <a:prstGeom prst="rect">
            <a:avLst/>
          </a:prstGeom>
        </p:spPr>
      </p:pic>
      <p:pic>
        <p:nvPicPr>
          <p:cNvPr id="5" name="Picture 4"/>
          <p:cNvPicPr>
            <a:picLocks noChangeAspect="1"/>
          </p:cNvPicPr>
          <p:nvPr/>
        </p:nvPicPr>
        <p:blipFill>
          <a:blip r:embed="rId6"/>
          <a:stretch>
            <a:fillRect/>
          </a:stretch>
        </p:blipFill>
        <p:spPr>
          <a:xfrm>
            <a:off x="1512886" y="4342099"/>
            <a:ext cx="3399222" cy="1691432"/>
          </a:xfrm>
          <a:prstGeom prst="rect">
            <a:avLst/>
          </a:prstGeom>
        </p:spPr>
      </p:pic>
      <p:pic>
        <p:nvPicPr>
          <p:cNvPr id="6" name="Audio 5">
            <a:hlinkClick r:id="" action="ppaction://media"/>
            <a:extLst>
              <a:ext uri="{FF2B5EF4-FFF2-40B4-BE49-F238E27FC236}">
                <a16:creationId xmlns:a16="http://schemas.microsoft.com/office/drawing/2014/main" id="{E562689F-A059-47FE-A942-982D66CD3B2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82175979"/>
      </p:ext>
    </p:extLst>
  </p:cSld>
  <p:clrMapOvr>
    <a:masterClrMapping/>
  </p:clrMapOvr>
  <mc:AlternateContent xmlns:mc="http://schemas.openxmlformats.org/markup-compatibility/2006" xmlns:p14="http://schemas.microsoft.com/office/powerpoint/2010/main">
    <mc:Choice Requires="p14">
      <p:transition spd="slow" p14:dur="2000" advTm="32251"/>
    </mc:Choice>
    <mc:Fallback xmlns="">
      <p:transition spd="slow" advTm="32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28A86-FB42-471F-A39F-60899DFFB9AC}"/>
              </a:ext>
            </a:extLst>
          </p:cNvPr>
          <p:cNvSpPr>
            <a:spLocks noGrp="1"/>
          </p:cNvSpPr>
          <p:nvPr>
            <p:ph type="title"/>
          </p:nvPr>
        </p:nvSpPr>
        <p:spPr/>
        <p:txBody>
          <a:bodyPr/>
          <a:lstStyle/>
          <a:p>
            <a:pPr algn="ctr"/>
            <a:r>
              <a:rPr lang="en-US" dirty="0"/>
              <a:t>Why this matters</a:t>
            </a:r>
          </a:p>
        </p:txBody>
      </p:sp>
      <p:sp>
        <p:nvSpPr>
          <p:cNvPr id="3" name="Content Placeholder 2">
            <a:extLst>
              <a:ext uri="{FF2B5EF4-FFF2-40B4-BE49-F238E27FC236}">
                <a16:creationId xmlns:a16="http://schemas.microsoft.com/office/drawing/2014/main" id="{A1F7AAB1-0BA5-4C27-BC81-65AD6FFAF28B}"/>
              </a:ext>
            </a:extLst>
          </p:cNvPr>
          <p:cNvSpPr>
            <a:spLocks noGrp="1"/>
          </p:cNvSpPr>
          <p:nvPr>
            <p:ph idx="1"/>
          </p:nvPr>
        </p:nvSpPr>
        <p:spPr/>
        <p:txBody>
          <a:bodyPr/>
          <a:lstStyle/>
          <a:p>
            <a:r>
              <a:rPr lang="en-US" dirty="0"/>
              <a:t>35,900</a:t>
            </a:r>
          </a:p>
          <a:p>
            <a:r>
              <a:rPr lang="en-US" dirty="0"/>
              <a:t>In DDS services – you have parents and those who want to be</a:t>
            </a:r>
          </a:p>
          <a:p>
            <a:r>
              <a:rPr lang="en-US" dirty="0"/>
              <a:t>Parenting is parenting</a:t>
            </a:r>
          </a:p>
          <a:p>
            <a:pPr lvl="1"/>
            <a:r>
              <a:rPr lang="en-US" dirty="0"/>
              <a:t>Supervised visitation</a:t>
            </a:r>
          </a:p>
          <a:p>
            <a:pPr lvl="1"/>
            <a:r>
              <a:rPr lang="en-US" dirty="0"/>
              <a:t>Weekend visits with kinship placements</a:t>
            </a:r>
          </a:p>
          <a:p>
            <a:pPr lvl="1"/>
            <a:r>
              <a:rPr lang="en-US" dirty="0"/>
              <a:t>Partial custody</a:t>
            </a:r>
          </a:p>
          <a:p>
            <a:pPr lvl="1"/>
            <a:r>
              <a:rPr lang="en-US" dirty="0"/>
              <a:t>Full custody</a:t>
            </a:r>
          </a:p>
          <a:p>
            <a:r>
              <a:rPr lang="en-US" dirty="0"/>
              <a:t>Parenting skills can be taught and YOU are teachers</a:t>
            </a:r>
          </a:p>
          <a:p>
            <a:r>
              <a:rPr lang="en-US" dirty="0"/>
              <a:t>What about those you serve who WANT to be parents</a:t>
            </a:r>
          </a:p>
        </p:txBody>
      </p:sp>
      <p:pic>
        <p:nvPicPr>
          <p:cNvPr id="4" name="Audio 3">
            <a:hlinkClick r:id="" action="ppaction://media"/>
            <a:extLst>
              <a:ext uri="{FF2B5EF4-FFF2-40B4-BE49-F238E27FC236}">
                <a16:creationId xmlns:a16="http://schemas.microsoft.com/office/drawing/2014/main" id="{8ED8EA17-61AC-4694-A773-2629DBCD1E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6601169"/>
      </p:ext>
    </p:extLst>
  </p:cSld>
  <p:clrMapOvr>
    <a:masterClrMapping/>
  </p:clrMapOvr>
  <mc:AlternateContent xmlns:mc="http://schemas.openxmlformats.org/markup-compatibility/2006" xmlns:p14="http://schemas.microsoft.com/office/powerpoint/2010/main">
    <mc:Choice Requires="p14">
      <p:transition spd="slow" p14:dur="2000" advTm="132891"/>
    </mc:Choice>
    <mc:Fallback xmlns="">
      <p:transition spd="slow" advTm="132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CF4FD-75AF-4F30-9DAF-8DF2CA071B87}"/>
              </a:ext>
            </a:extLst>
          </p:cNvPr>
          <p:cNvSpPr>
            <a:spLocks noGrp="1"/>
          </p:cNvSpPr>
          <p:nvPr>
            <p:ph type="title"/>
          </p:nvPr>
        </p:nvSpPr>
        <p:spPr/>
        <p:txBody>
          <a:bodyPr/>
          <a:lstStyle/>
          <a:p>
            <a:pPr algn="ctr"/>
            <a:r>
              <a:rPr lang="en-US" dirty="0"/>
              <a:t>How you can help</a:t>
            </a:r>
          </a:p>
        </p:txBody>
      </p:sp>
      <p:sp>
        <p:nvSpPr>
          <p:cNvPr id="3" name="Content Placeholder 2">
            <a:extLst>
              <a:ext uri="{FF2B5EF4-FFF2-40B4-BE49-F238E27FC236}">
                <a16:creationId xmlns:a16="http://schemas.microsoft.com/office/drawing/2014/main" id="{886A7801-C44A-47C4-BD67-4AD71B15A558}"/>
              </a:ext>
            </a:extLst>
          </p:cNvPr>
          <p:cNvSpPr>
            <a:spLocks noGrp="1"/>
          </p:cNvSpPr>
          <p:nvPr>
            <p:ph idx="1"/>
          </p:nvPr>
        </p:nvSpPr>
        <p:spPr/>
        <p:txBody>
          <a:bodyPr/>
          <a:lstStyle/>
          <a:p>
            <a:r>
              <a:rPr lang="en-US" dirty="0"/>
              <a:t>What skills would help them parent more effectively in their current situation?</a:t>
            </a:r>
          </a:p>
          <a:p>
            <a:pPr lvl="1"/>
            <a:r>
              <a:rPr lang="en-US" dirty="0"/>
              <a:t>Babycare skills</a:t>
            </a:r>
          </a:p>
          <a:p>
            <a:pPr lvl="1"/>
            <a:r>
              <a:rPr lang="en-US" dirty="0"/>
              <a:t>Age appropriate Interaction skills</a:t>
            </a:r>
          </a:p>
          <a:p>
            <a:pPr lvl="1"/>
            <a:r>
              <a:rPr lang="en-US" dirty="0"/>
              <a:t>How to make a healthy meal or snack</a:t>
            </a:r>
          </a:p>
          <a:p>
            <a:pPr lvl="1"/>
            <a:r>
              <a:rPr lang="en-US" dirty="0"/>
              <a:t>How to use public transportation with a child</a:t>
            </a:r>
          </a:p>
          <a:p>
            <a:pPr lvl="1"/>
            <a:r>
              <a:rPr lang="en-US" dirty="0"/>
              <a:t>How to supervise a child and ensure safety</a:t>
            </a:r>
          </a:p>
          <a:p>
            <a:pPr lvl="1"/>
            <a:r>
              <a:rPr lang="en-US" dirty="0"/>
              <a:t>What limits their interactions with their child</a:t>
            </a:r>
          </a:p>
          <a:p>
            <a:pPr marL="457200" lvl="1" indent="0">
              <a:buNone/>
            </a:pPr>
            <a:endParaRPr lang="en-US" dirty="0"/>
          </a:p>
        </p:txBody>
      </p:sp>
      <p:pic>
        <p:nvPicPr>
          <p:cNvPr id="4" name="Audio 3">
            <a:hlinkClick r:id="" action="ppaction://media"/>
            <a:extLst>
              <a:ext uri="{FF2B5EF4-FFF2-40B4-BE49-F238E27FC236}">
                <a16:creationId xmlns:a16="http://schemas.microsoft.com/office/drawing/2014/main" id="{9CDAB5DF-C4EE-4590-B5C0-084BED975A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7687829"/>
      </p:ext>
    </p:extLst>
  </p:cSld>
  <p:clrMapOvr>
    <a:masterClrMapping/>
  </p:clrMapOvr>
  <mc:AlternateContent xmlns:mc="http://schemas.openxmlformats.org/markup-compatibility/2006" xmlns:p14="http://schemas.microsoft.com/office/powerpoint/2010/main">
    <mc:Choice Requires="p14">
      <p:transition spd="slow" p14:dur="2000" advTm="174039"/>
    </mc:Choice>
    <mc:Fallback xmlns="">
      <p:transition spd="slow" advTm="174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AAE70-B9A0-4519-964C-7B3DE9ADDB3B}"/>
              </a:ext>
            </a:extLst>
          </p:cNvPr>
          <p:cNvSpPr>
            <a:spLocks noGrp="1"/>
          </p:cNvSpPr>
          <p:nvPr>
            <p:ph type="title"/>
          </p:nvPr>
        </p:nvSpPr>
        <p:spPr/>
        <p:txBody>
          <a:bodyPr/>
          <a:lstStyle/>
          <a:p>
            <a:pPr algn="ctr"/>
            <a:r>
              <a:rPr lang="en-US" dirty="0"/>
              <a:t>For those who want to be parents……</a:t>
            </a:r>
          </a:p>
        </p:txBody>
      </p:sp>
      <p:sp>
        <p:nvSpPr>
          <p:cNvPr id="3" name="Content Placeholder 2">
            <a:extLst>
              <a:ext uri="{FF2B5EF4-FFF2-40B4-BE49-F238E27FC236}">
                <a16:creationId xmlns:a16="http://schemas.microsoft.com/office/drawing/2014/main" id="{0E57C44C-C8E0-4A04-BC6E-8357E686EF17}"/>
              </a:ext>
            </a:extLst>
          </p:cNvPr>
          <p:cNvSpPr>
            <a:spLocks noGrp="1"/>
          </p:cNvSpPr>
          <p:nvPr>
            <p:ph idx="1"/>
          </p:nvPr>
        </p:nvSpPr>
        <p:spPr/>
        <p:txBody>
          <a:bodyPr/>
          <a:lstStyle/>
          <a:p>
            <a:r>
              <a:rPr lang="en-US" dirty="0"/>
              <a:t>What skills are you building in adults who want to have a partner and be a parent?</a:t>
            </a:r>
          </a:p>
          <a:p>
            <a:pPr lvl="1"/>
            <a:r>
              <a:rPr lang="en-US" dirty="0"/>
              <a:t>Making friends</a:t>
            </a:r>
          </a:p>
          <a:p>
            <a:pPr lvl="1"/>
            <a:r>
              <a:rPr lang="en-US" dirty="0"/>
              <a:t>Personal safety</a:t>
            </a:r>
          </a:p>
          <a:p>
            <a:pPr lvl="1"/>
            <a:r>
              <a:rPr lang="en-US" dirty="0"/>
              <a:t>Healthy relationships</a:t>
            </a:r>
          </a:p>
          <a:p>
            <a:pPr lvl="1"/>
            <a:r>
              <a:rPr lang="en-US" dirty="0"/>
              <a:t>Safe sex</a:t>
            </a:r>
          </a:p>
          <a:p>
            <a:pPr lvl="1"/>
            <a:r>
              <a:rPr lang="en-US" dirty="0"/>
              <a:t>Birth control</a:t>
            </a:r>
          </a:p>
          <a:p>
            <a:pPr lvl="1"/>
            <a:r>
              <a:rPr lang="en-US" dirty="0"/>
              <a:t>Building a support network</a:t>
            </a:r>
          </a:p>
        </p:txBody>
      </p:sp>
      <p:pic>
        <p:nvPicPr>
          <p:cNvPr id="4" name="Audio 3">
            <a:hlinkClick r:id="" action="ppaction://media"/>
            <a:extLst>
              <a:ext uri="{FF2B5EF4-FFF2-40B4-BE49-F238E27FC236}">
                <a16:creationId xmlns:a16="http://schemas.microsoft.com/office/drawing/2014/main" id="{0AE9AF5E-3F4D-4848-81E7-912D54C2FB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07343844"/>
      </p:ext>
    </p:extLst>
  </p:cSld>
  <p:clrMapOvr>
    <a:masterClrMapping/>
  </p:clrMapOvr>
  <mc:AlternateContent xmlns:mc="http://schemas.openxmlformats.org/markup-compatibility/2006" xmlns:p14="http://schemas.microsoft.com/office/powerpoint/2010/main">
    <mc:Choice Requires="p14">
      <p:transition spd="slow" p14:dur="2000" advTm="59015"/>
    </mc:Choice>
    <mc:Fallback xmlns="">
      <p:transition spd="slow" advTm="59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F1CA8-FA91-4DE2-92CA-9449824AD56F}"/>
              </a:ext>
            </a:extLst>
          </p:cNvPr>
          <p:cNvSpPr>
            <a:spLocks noGrp="1"/>
          </p:cNvSpPr>
          <p:nvPr>
            <p:ph type="title"/>
          </p:nvPr>
        </p:nvSpPr>
        <p:spPr/>
        <p:txBody>
          <a:bodyPr/>
          <a:lstStyle/>
          <a:p>
            <a:pPr algn="ctr"/>
            <a:r>
              <a:rPr lang="en-US" dirty="0"/>
              <a:t>Your Action Plan</a:t>
            </a:r>
          </a:p>
        </p:txBody>
      </p:sp>
      <p:sp>
        <p:nvSpPr>
          <p:cNvPr id="3" name="Content Placeholder 2">
            <a:extLst>
              <a:ext uri="{FF2B5EF4-FFF2-40B4-BE49-F238E27FC236}">
                <a16:creationId xmlns:a16="http://schemas.microsoft.com/office/drawing/2014/main" id="{FB3FEBB2-9B44-4475-856A-6B26B0C38EA6}"/>
              </a:ext>
            </a:extLst>
          </p:cNvPr>
          <p:cNvSpPr>
            <a:spLocks noGrp="1"/>
          </p:cNvSpPr>
          <p:nvPr>
            <p:ph idx="1"/>
          </p:nvPr>
        </p:nvSpPr>
        <p:spPr/>
        <p:txBody>
          <a:bodyPr>
            <a:normAutofit fontScale="92500" lnSpcReduction="20000"/>
          </a:bodyPr>
          <a:lstStyle/>
          <a:p>
            <a:pPr>
              <a:lnSpc>
                <a:spcPct val="150000"/>
              </a:lnSpc>
            </a:pPr>
            <a:r>
              <a:rPr lang="en-US" sz="4000" dirty="0"/>
              <a:t>Put it in the plan and be intentional</a:t>
            </a:r>
          </a:p>
          <a:p>
            <a:pPr>
              <a:lnSpc>
                <a:spcPct val="150000"/>
              </a:lnSpc>
            </a:pPr>
            <a:r>
              <a:rPr lang="en-US" sz="4000" dirty="0"/>
              <a:t>Look for existing resources</a:t>
            </a:r>
          </a:p>
          <a:p>
            <a:pPr>
              <a:lnSpc>
                <a:spcPct val="150000"/>
              </a:lnSpc>
            </a:pPr>
            <a:r>
              <a:rPr lang="en-US" sz="4000" dirty="0"/>
              <a:t>Don’t be afraid of assistive technology</a:t>
            </a:r>
          </a:p>
          <a:p>
            <a:pPr>
              <a:lnSpc>
                <a:spcPct val="150000"/>
              </a:lnSpc>
            </a:pPr>
            <a:r>
              <a:rPr lang="en-US" sz="4000" dirty="0"/>
              <a:t>Ask for help</a:t>
            </a:r>
          </a:p>
          <a:p>
            <a:pPr>
              <a:lnSpc>
                <a:spcPct val="150000"/>
              </a:lnSpc>
            </a:pPr>
            <a:r>
              <a:rPr lang="en-US" sz="4000" dirty="0"/>
              <a:t>Start a parent support group</a:t>
            </a:r>
          </a:p>
        </p:txBody>
      </p:sp>
      <p:pic>
        <p:nvPicPr>
          <p:cNvPr id="4" name="Audio 3">
            <a:hlinkClick r:id="" action="ppaction://media"/>
            <a:extLst>
              <a:ext uri="{FF2B5EF4-FFF2-40B4-BE49-F238E27FC236}">
                <a16:creationId xmlns:a16="http://schemas.microsoft.com/office/drawing/2014/main" id="{E1404F8B-C670-4A06-B9A4-79FC34C5DD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3435450"/>
      </p:ext>
    </p:extLst>
  </p:cSld>
  <p:clrMapOvr>
    <a:masterClrMapping/>
  </p:clrMapOvr>
  <mc:AlternateContent xmlns:mc="http://schemas.openxmlformats.org/markup-compatibility/2006" xmlns:p14="http://schemas.microsoft.com/office/powerpoint/2010/main">
    <mc:Choice Requires="p14">
      <p:transition spd="slow" p14:dur="2000" advTm="150980"/>
    </mc:Choice>
    <mc:Fallback xmlns="">
      <p:transition spd="slow" advTm="150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47627"/>
          </a:xfrm>
        </p:spPr>
        <p:txBody>
          <a:bodyPr>
            <a:normAutofit fontScale="90000"/>
          </a:bodyPr>
          <a:lstStyle/>
          <a:p>
            <a:pPr algn="ctr"/>
            <a:r>
              <a:rPr lang="en-US" dirty="0"/>
              <a:t>Remember there are lots of ways to learn!</a:t>
            </a:r>
            <a:br>
              <a:rPr lang="en-US" dirty="0"/>
            </a:br>
            <a:r>
              <a:rPr lang="en-US" sz="2700" dirty="0">
                <a:solidFill>
                  <a:srgbClr val="FF0000"/>
                </a:solidFill>
              </a:rPr>
              <a:t>Great info for providers you bring in</a:t>
            </a:r>
          </a:p>
        </p:txBody>
      </p:sp>
      <p:sp>
        <p:nvSpPr>
          <p:cNvPr id="3" name="Content Placeholder 2"/>
          <p:cNvSpPr>
            <a:spLocks noGrp="1"/>
          </p:cNvSpPr>
          <p:nvPr>
            <p:ph idx="1"/>
          </p:nvPr>
        </p:nvSpPr>
        <p:spPr/>
        <p:txBody>
          <a:bodyPr>
            <a:normAutofit/>
          </a:bodyPr>
          <a:lstStyle/>
          <a:p>
            <a:pPr lvl="0"/>
            <a:r>
              <a:rPr lang="en-US" dirty="0"/>
              <a:t>Be a great model – don’t just do for them, talk through what you’re doing so they get the “why”</a:t>
            </a:r>
          </a:p>
          <a:p>
            <a:pPr lvl="0"/>
            <a:r>
              <a:rPr lang="en-US" dirty="0"/>
              <a:t>Tell someone verbally (</a:t>
            </a:r>
            <a:r>
              <a:rPr lang="en-US" b="1" dirty="0">
                <a:hlinkClick r:id="rId4"/>
              </a:rPr>
              <a:t>check for understanding</a:t>
            </a:r>
            <a:r>
              <a:rPr lang="en-US" dirty="0"/>
              <a:t>) – provide the handout or written instructions for support person (ask who that is!)</a:t>
            </a:r>
          </a:p>
          <a:p>
            <a:pPr lvl="0"/>
            <a:r>
              <a:rPr lang="en-US" dirty="0"/>
              <a:t>Use “easy read” material – Easy read parenting guides  (also can send texts and helpful video links)  (</a:t>
            </a:r>
            <a:r>
              <a:rPr lang="en-US" b="1" dirty="0">
                <a:hlinkClick r:id="rId5"/>
              </a:rPr>
              <a:t>LINK</a:t>
            </a:r>
            <a:r>
              <a:rPr lang="en-US" dirty="0"/>
              <a:t>)</a:t>
            </a:r>
          </a:p>
          <a:p>
            <a:pPr lvl="0"/>
            <a:r>
              <a:rPr lang="en-US" dirty="0"/>
              <a:t>Use visual steps for a task (to teach &amp; then post as reminder) – bathing the baby (</a:t>
            </a:r>
            <a:r>
              <a:rPr lang="en-US" b="1" dirty="0">
                <a:hlinkClick r:id="rId6"/>
              </a:rPr>
              <a:t>LINK</a:t>
            </a:r>
            <a:r>
              <a:rPr lang="en-US" dirty="0"/>
              <a:t>)</a:t>
            </a:r>
          </a:p>
          <a:p>
            <a:r>
              <a:rPr lang="en-US" dirty="0"/>
              <a:t>Use visual reminders – reading baby/toddler cues  (</a:t>
            </a:r>
            <a:r>
              <a:rPr lang="en-US" b="1" dirty="0">
                <a:hlinkClick r:id="rId7"/>
              </a:rPr>
              <a:t>LINK</a:t>
            </a:r>
            <a:r>
              <a:rPr lang="en-US" dirty="0"/>
              <a:t>)</a:t>
            </a:r>
          </a:p>
          <a:p>
            <a:pPr lvl="0"/>
            <a:endParaRPr lang="en-US" dirty="0"/>
          </a:p>
          <a:p>
            <a:endParaRPr lang="en-US" dirty="0"/>
          </a:p>
        </p:txBody>
      </p:sp>
      <p:pic>
        <p:nvPicPr>
          <p:cNvPr id="4" name="Audio 3">
            <a:hlinkClick r:id="" action="ppaction://media"/>
            <a:extLst>
              <a:ext uri="{FF2B5EF4-FFF2-40B4-BE49-F238E27FC236}">
                <a16:creationId xmlns:a16="http://schemas.microsoft.com/office/drawing/2014/main" id="{028BD7F2-A5CD-4258-A46C-720A9C5385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7099829"/>
      </p:ext>
    </p:extLst>
  </p:cSld>
  <p:clrMapOvr>
    <a:masterClrMapping/>
  </p:clrMapOvr>
  <mc:AlternateContent xmlns:mc="http://schemas.openxmlformats.org/markup-compatibility/2006" xmlns:p14="http://schemas.microsoft.com/office/powerpoint/2010/main">
    <mc:Choice Requires="p14">
      <p:transition spd="slow" p14:dur="2000" advTm="227307"/>
    </mc:Choice>
    <mc:Fallback xmlns="">
      <p:transition spd="slow" advTm="227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1B838A-4923-471A-AD0E-268FF344955E}"/>
              </a:ext>
            </a:extLst>
          </p:cNvPr>
          <p:cNvSpPr>
            <a:spLocks noGrp="1"/>
          </p:cNvSpPr>
          <p:nvPr>
            <p:ph type="ctrTitle"/>
          </p:nvPr>
        </p:nvSpPr>
        <p:spPr/>
        <p:txBody>
          <a:bodyPr/>
          <a:lstStyle/>
          <a:p>
            <a:r>
              <a:rPr lang="en-US" dirty="0">
                <a:latin typeface="Broadway" panose="04040905080B02020502" pitchFamily="82" charset="0"/>
              </a:rPr>
              <a:t>Some helpful resources</a:t>
            </a:r>
          </a:p>
        </p:txBody>
      </p:sp>
      <p:sp>
        <p:nvSpPr>
          <p:cNvPr id="5" name="Subtitle 4">
            <a:extLst>
              <a:ext uri="{FF2B5EF4-FFF2-40B4-BE49-F238E27FC236}">
                <a16:creationId xmlns:a16="http://schemas.microsoft.com/office/drawing/2014/main" id="{FF780EA2-D101-4AB1-AC6C-B67F0E328AEB}"/>
              </a:ext>
            </a:extLst>
          </p:cNvPr>
          <p:cNvSpPr>
            <a:spLocks noGrp="1"/>
          </p:cNvSpPr>
          <p:nvPr>
            <p:ph type="subTitle" idx="1"/>
          </p:nvPr>
        </p:nvSpPr>
        <p:spPr/>
        <p:txBody>
          <a:bodyPr/>
          <a:lstStyle/>
          <a:p>
            <a:endParaRPr lang="en-US" dirty="0"/>
          </a:p>
        </p:txBody>
      </p:sp>
      <p:pic>
        <p:nvPicPr>
          <p:cNvPr id="2" name="Audio 1">
            <a:hlinkClick r:id="" action="ppaction://media"/>
            <a:extLst>
              <a:ext uri="{FF2B5EF4-FFF2-40B4-BE49-F238E27FC236}">
                <a16:creationId xmlns:a16="http://schemas.microsoft.com/office/drawing/2014/main" id="{6A3864DF-1E40-4A40-9BF3-80A139D9D5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50814709"/>
      </p:ext>
    </p:extLst>
  </p:cSld>
  <p:clrMapOvr>
    <a:masterClrMapping/>
  </p:clrMapOvr>
  <mc:AlternateContent xmlns:mc="http://schemas.openxmlformats.org/markup-compatibility/2006" xmlns:p14="http://schemas.microsoft.com/office/powerpoint/2010/main">
    <mc:Choice Requires="p14">
      <p:transition spd="slow" p14:dur="2000" advTm="2656"/>
    </mc:Choice>
    <mc:Fallback xmlns="">
      <p:transition spd="slow" advTm="2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3534031" y="208435"/>
            <a:ext cx="4942703" cy="6449623"/>
          </a:xfrm>
          <a:prstGeom prst="rect">
            <a:avLst/>
          </a:prstGeom>
        </p:spPr>
      </p:pic>
      <p:pic>
        <p:nvPicPr>
          <p:cNvPr id="2" name="Audio 1">
            <a:hlinkClick r:id="" action="ppaction://media"/>
            <a:extLst>
              <a:ext uri="{FF2B5EF4-FFF2-40B4-BE49-F238E27FC236}">
                <a16:creationId xmlns:a16="http://schemas.microsoft.com/office/drawing/2014/main" id="{DA712F93-EB51-4E7E-9AE2-7957922277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8565875"/>
      </p:ext>
    </p:extLst>
  </p:cSld>
  <p:clrMapOvr>
    <a:masterClrMapping/>
  </p:clrMapOvr>
  <mc:AlternateContent xmlns:mc="http://schemas.openxmlformats.org/markup-compatibility/2006" xmlns:p14="http://schemas.microsoft.com/office/powerpoint/2010/main">
    <mc:Choice Requires="p14">
      <p:transition spd="slow" p14:dur="2000" advTm="130612"/>
    </mc:Choice>
    <mc:Fallback xmlns="">
      <p:transition spd="slow" advTm="130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1265</TotalTime>
  <Words>1604</Words>
  <Application>Microsoft Office PowerPoint</Application>
  <PresentationFormat>Widescreen</PresentationFormat>
  <Paragraphs>173</Paragraphs>
  <Slides>27</Slides>
  <Notes>3</Notes>
  <HiddenSlides>0</HiddenSlides>
  <MMClips>27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Broadway</vt:lpstr>
      <vt:lpstr>Calibri</vt:lpstr>
      <vt:lpstr>Calibri Light</vt:lpstr>
      <vt:lpstr>Symbol</vt:lpstr>
      <vt:lpstr>Verdana</vt:lpstr>
      <vt:lpstr>Wingdings</vt:lpstr>
      <vt:lpstr>Office Theme</vt:lpstr>
      <vt:lpstr>Custom Design</vt:lpstr>
      <vt:lpstr>Supporting Oklahoma Parents with Disabilities</vt:lpstr>
      <vt:lpstr>PowerPoint Presentation</vt:lpstr>
      <vt:lpstr>Why this matters</vt:lpstr>
      <vt:lpstr>How you can help</vt:lpstr>
      <vt:lpstr>For those who want to be parents……</vt:lpstr>
      <vt:lpstr>Your Action Plan</vt:lpstr>
      <vt:lpstr>Remember there are lots of ways to learn! Great info for providers you bring in</vt:lpstr>
      <vt:lpstr>Some helpful resources</vt:lpstr>
      <vt:lpstr>PowerPoint Presentation</vt:lpstr>
      <vt:lpstr>Baby Care Rollator – with feeding seat</vt:lpstr>
      <vt:lpstr>DigiScan Infrared Talking Thermometer</vt:lpstr>
      <vt:lpstr>Assistive Technology for Parents with Disabilities</vt:lpstr>
      <vt:lpstr>PowerPoint Presentation</vt:lpstr>
      <vt:lpstr>PowerPoint Presentation</vt:lpstr>
      <vt:lpstr>PowerPoint Presentation</vt:lpstr>
      <vt:lpstr>Medical Encounter Board</vt:lpstr>
      <vt:lpstr>PowerPoint Presentation</vt:lpstr>
      <vt:lpstr>Things the parents felt helped them:</vt:lpstr>
      <vt:lpstr>Healthy Bodies – A parents guide on puberty for girls &amp; boys with disabilities from Vanderbilt University  (free)</vt:lpstr>
      <vt:lpstr>PowerPoint Presentation</vt:lpstr>
      <vt:lpstr>SAFE:  Safety Awareness for Empowerment </vt:lpstr>
      <vt:lpstr>Teach about healthy relationships</vt:lpstr>
      <vt:lpstr>Healthy Start for Me and My Baby</vt:lpstr>
      <vt:lpstr>“Moment of Need” Help</vt:lpstr>
      <vt:lpstr>Does it help?</vt:lpstr>
      <vt:lpstr>Information ….. for you, the parents, their providers &amp; their natural supports</vt:lpstr>
      <vt:lpstr>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dinaa</dc:creator>
  <cp:lastModifiedBy>Lisa Simmons</cp:lastModifiedBy>
  <cp:revision>106</cp:revision>
  <cp:lastPrinted>2018-07-19T19:46:59Z</cp:lastPrinted>
  <dcterms:created xsi:type="dcterms:W3CDTF">2017-03-20T18:54:31Z</dcterms:created>
  <dcterms:modified xsi:type="dcterms:W3CDTF">2019-07-16T20:23:36Z</dcterms:modified>
</cp:coreProperties>
</file>